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1"/>
  </p:notesMasterIdLst>
  <p:sldIdLst>
    <p:sldId id="278" r:id="rId2"/>
    <p:sldId id="260" r:id="rId3"/>
    <p:sldId id="303" r:id="rId4"/>
    <p:sldId id="304" r:id="rId5"/>
    <p:sldId id="311" r:id="rId6"/>
    <p:sldId id="314" r:id="rId7"/>
    <p:sldId id="305" r:id="rId8"/>
    <p:sldId id="308" r:id="rId9"/>
    <p:sldId id="312" r:id="rId10"/>
    <p:sldId id="309" r:id="rId11"/>
    <p:sldId id="320" r:id="rId12"/>
    <p:sldId id="310" r:id="rId13"/>
    <p:sldId id="313" r:id="rId14"/>
    <p:sldId id="319" r:id="rId15"/>
    <p:sldId id="261" r:id="rId16"/>
    <p:sldId id="315" r:id="rId17"/>
    <p:sldId id="259" r:id="rId18"/>
    <p:sldId id="263" r:id="rId19"/>
    <p:sldId id="264" r:id="rId20"/>
    <p:sldId id="299" r:id="rId21"/>
    <p:sldId id="295" r:id="rId22"/>
    <p:sldId id="280" r:id="rId23"/>
    <p:sldId id="281" r:id="rId24"/>
    <p:sldId id="302" r:id="rId25"/>
    <p:sldId id="316" r:id="rId26"/>
    <p:sldId id="317" r:id="rId27"/>
    <p:sldId id="301" r:id="rId28"/>
    <p:sldId id="318" r:id="rId29"/>
    <p:sldId id="28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5" d="100"/>
          <a:sy n="95" d="100"/>
        </p:scale>
        <p:origin x="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62179-FD85-46E9-B4C9-F1A771C9778E}" type="datetimeFigureOut">
              <a:rPr lang="fr-FR" smtClean="0"/>
              <a:t>24/09/2024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F13394-0BFD-45B6-B8D3-8094752A7B95}" type="slidenum">
              <a:rPr lang="fr-FR" smtClean="0"/>
              <a:t>‹N°›</a:t>
            </a:fld>
            <a:endParaRPr lang="fr-FR"/>
          </a:p>
        </p:txBody>
      </p:sp>
    </p:spTree>
    <p:extLst>
      <p:ext uri="{BB962C8B-B14F-4D97-AF65-F5344CB8AC3E}">
        <p14:creationId xmlns:p14="http://schemas.microsoft.com/office/powerpoint/2010/main" val="2074567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CA3CCB-D802-47F7-B7DC-FB235636A183}" type="datetime1">
              <a:rPr lang="fr-FR" smtClean="0"/>
              <a:t>24/09/2024</a:t>
            </a:fld>
            <a:endParaRPr lang="fr-FR"/>
          </a:p>
        </p:txBody>
      </p:sp>
      <p:sp>
        <p:nvSpPr>
          <p:cNvPr id="5" name="Footer Placeholder 4"/>
          <p:cNvSpPr>
            <a:spLocks noGrp="1"/>
          </p:cNvSpPr>
          <p:nvPr>
            <p:ph type="ftr" sz="quarter" idx="11"/>
          </p:nvPr>
        </p:nvSpPr>
        <p:spPr/>
        <p:txBody>
          <a:bodyPr/>
          <a:lstStyle/>
          <a:p>
            <a:r>
              <a:rPr lang="fr-FR"/>
              <a:t>cybermoi/s 2024 dr salliot adeline urps</a:t>
            </a:r>
          </a:p>
        </p:txBody>
      </p:sp>
      <p:sp>
        <p:nvSpPr>
          <p:cNvPr id="6" name="Slide Number Placeholder 5"/>
          <p:cNvSpPr>
            <a:spLocks noGrp="1"/>
          </p:cNvSpPr>
          <p:nvPr>
            <p:ph type="sldNum" sz="quarter" idx="12"/>
          </p:nvPr>
        </p:nvSpPr>
        <p:spPr/>
        <p:txBody>
          <a:bodyPr/>
          <a:lstStyle/>
          <a:p>
            <a:fld id="{735A02C7-BDA1-4490-B14E-D8B277EC7BBE}" type="slidenum">
              <a:rPr lang="fr-FR" smtClean="0"/>
              <a:t>‹N°›</a:t>
            </a:fld>
            <a:endParaRPr lang="fr-FR"/>
          </a:p>
        </p:txBody>
      </p:sp>
    </p:spTree>
    <p:extLst>
      <p:ext uri="{BB962C8B-B14F-4D97-AF65-F5344CB8AC3E}">
        <p14:creationId xmlns:p14="http://schemas.microsoft.com/office/powerpoint/2010/main" val="1860462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1D2EACC-B971-4F6C-AB22-E23BD072CCF9}" type="datetime1">
              <a:rPr lang="fr-FR" smtClean="0"/>
              <a:t>24/09/2024</a:t>
            </a:fld>
            <a:endParaRPr lang="fr-FR"/>
          </a:p>
        </p:txBody>
      </p:sp>
      <p:sp>
        <p:nvSpPr>
          <p:cNvPr id="5" name="Footer Placeholder 4"/>
          <p:cNvSpPr>
            <a:spLocks noGrp="1"/>
          </p:cNvSpPr>
          <p:nvPr>
            <p:ph type="ftr" sz="quarter" idx="11"/>
          </p:nvPr>
        </p:nvSpPr>
        <p:spPr/>
        <p:txBody>
          <a:bodyPr/>
          <a:lstStyle/>
          <a:p>
            <a:r>
              <a:rPr lang="fr-FR"/>
              <a:t>cybermoi/s 2024 dr salliot adeline urps</a:t>
            </a:r>
          </a:p>
        </p:txBody>
      </p:sp>
      <p:sp>
        <p:nvSpPr>
          <p:cNvPr id="6" name="Slide Number Placeholder 5"/>
          <p:cNvSpPr>
            <a:spLocks noGrp="1"/>
          </p:cNvSpPr>
          <p:nvPr>
            <p:ph type="sldNum" sz="quarter" idx="12"/>
          </p:nvPr>
        </p:nvSpPr>
        <p:spPr/>
        <p:txBody>
          <a:bodyPr/>
          <a:lstStyle/>
          <a:p>
            <a:fld id="{735A02C7-BDA1-4490-B14E-D8B277EC7BBE}" type="slidenum">
              <a:rPr lang="fr-FR" smtClean="0"/>
              <a:t>‹N°›</a:t>
            </a:fld>
            <a:endParaRPr lang="fr-FR"/>
          </a:p>
        </p:txBody>
      </p:sp>
    </p:spTree>
    <p:extLst>
      <p:ext uri="{BB962C8B-B14F-4D97-AF65-F5344CB8AC3E}">
        <p14:creationId xmlns:p14="http://schemas.microsoft.com/office/powerpoint/2010/main" val="39396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FBCAD60-91D5-47A7-A572-35BF10328F05}" type="datetime1">
              <a:rPr lang="fr-FR" smtClean="0"/>
              <a:t>24/09/2024</a:t>
            </a:fld>
            <a:endParaRPr lang="fr-FR"/>
          </a:p>
        </p:txBody>
      </p:sp>
      <p:sp>
        <p:nvSpPr>
          <p:cNvPr id="5" name="Footer Placeholder 4"/>
          <p:cNvSpPr>
            <a:spLocks noGrp="1"/>
          </p:cNvSpPr>
          <p:nvPr>
            <p:ph type="ftr" sz="quarter" idx="11"/>
          </p:nvPr>
        </p:nvSpPr>
        <p:spPr/>
        <p:txBody>
          <a:bodyPr/>
          <a:lstStyle/>
          <a:p>
            <a:r>
              <a:rPr lang="fr-FR"/>
              <a:t>cybermoi/s 2024 dr salliot adeline urps</a:t>
            </a:r>
          </a:p>
        </p:txBody>
      </p:sp>
      <p:sp>
        <p:nvSpPr>
          <p:cNvPr id="6" name="Slide Number Placeholder 5"/>
          <p:cNvSpPr>
            <a:spLocks noGrp="1"/>
          </p:cNvSpPr>
          <p:nvPr>
            <p:ph type="sldNum" sz="quarter" idx="12"/>
          </p:nvPr>
        </p:nvSpPr>
        <p:spPr/>
        <p:txBody>
          <a:bodyPr/>
          <a:lstStyle/>
          <a:p>
            <a:fld id="{735A02C7-BDA1-4490-B14E-D8B277EC7BBE}"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2415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E304119-22D2-4BC2-9854-3062902DCCA8}" type="datetime1">
              <a:rPr lang="fr-FR" smtClean="0"/>
              <a:t>24/09/2024</a:t>
            </a:fld>
            <a:endParaRPr lang="fr-FR"/>
          </a:p>
        </p:txBody>
      </p:sp>
      <p:sp>
        <p:nvSpPr>
          <p:cNvPr id="5" name="Footer Placeholder 4"/>
          <p:cNvSpPr>
            <a:spLocks noGrp="1"/>
          </p:cNvSpPr>
          <p:nvPr>
            <p:ph type="ftr" sz="quarter" idx="11"/>
          </p:nvPr>
        </p:nvSpPr>
        <p:spPr/>
        <p:txBody>
          <a:bodyPr/>
          <a:lstStyle/>
          <a:p>
            <a:r>
              <a:rPr lang="fr-FR"/>
              <a:t>cybermoi/s 2024 dr salliot adeline urps</a:t>
            </a:r>
          </a:p>
        </p:txBody>
      </p:sp>
      <p:sp>
        <p:nvSpPr>
          <p:cNvPr id="6" name="Slide Number Placeholder 5"/>
          <p:cNvSpPr>
            <a:spLocks noGrp="1"/>
          </p:cNvSpPr>
          <p:nvPr>
            <p:ph type="sldNum" sz="quarter" idx="12"/>
          </p:nvPr>
        </p:nvSpPr>
        <p:spPr/>
        <p:txBody>
          <a:bodyPr/>
          <a:lstStyle/>
          <a:p>
            <a:fld id="{735A02C7-BDA1-4490-B14E-D8B277EC7BBE}" type="slidenum">
              <a:rPr lang="fr-FR" smtClean="0"/>
              <a:t>‹N°›</a:t>
            </a:fld>
            <a:endParaRPr lang="fr-FR"/>
          </a:p>
        </p:txBody>
      </p:sp>
    </p:spTree>
    <p:extLst>
      <p:ext uri="{BB962C8B-B14F-4D97-AF65-F5344CB8AC3E}">
        <p14:creationId xmlns:p14="http://schemas.microsoft.com/office/powerpoint/2010/main" val="2355768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D44D4B9-21F0-41DF-8F75-5A857CB6AE10}" type="datetime1">
              <a:rPr lang="fr-FR" smtClean="0"/>
              <a:t>24/09/2024</a:t>
            </a:fld>
            <a:endParaRPr lang="fr-FR"/>
          </a:p>
        </p:txBody>
      </p:sp>
      <p:sp>
        <p:nvSpPr>
          <p:cNvPr id="5" name="Footer Placeholder 4"/>
          <p:cNvSpPr>
            <a:spLocks noGrp="1"/>
          </p:cNvSpPr>
          <p:nvPr>
            <p:ph type="ftr" sz="quarter" idx="11"/>
          </p:nvPr>
        </p:nvSpPr>
        <p:spPr/>
        <p:txBody>
          <a:bodyPr/>
          <a:lstStyle/>
          <a:p>
            <a:r>
              <a:rPr lang="fr-FR"/>
              <a:t>cybermoi/s 2024 dr salliot adeline urps</a:t>
            </a:r>
          </a:p>
        </p:txBody>
      </p:sp>
      <p:sp>
        <p:nvSpPr>
          <p:cNvPr id="6" name="Slide Number Placeholder 5"/>
          <p:cNvSpPr>
            <a:spLocks noGrp="1"/>
          </p:cNvSpPr>
          <p:nvPr>
            <p:ph type="sldNum" sz="quarter" idx="12"/>
          </p:nvPr>
        </p:nvSpPr>
        <p:spPr/>
        <p:txBody>
          <a:bodyPr/>
          <a:lstStyle/>
          <a:p>
            <a:fld id="{735A02C7-BDA1-4490-B14E-D8B277EC7BBE}"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4192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820A740-6290-41B1-888A-67A2177B8502}" type="datetime1">
              <a:rPr lang="fr-FR" smtClean="0"/>
              <a:t>24/09/2024</a:t>
            </a:fld>
            <a:endParaRPr lang="fr-FR"/>
          </a:p>
        </p:txBody>
      </p:sp>
      <p:sp>
        <p:nvSpPr>
          <p:cNvPr id="5" name="Footer Placeholder 4"/>
          <p:cNvSpPr>
            <a:spLocks noGrp="1"/>
          </p:cNvSpPr>
          <p:nvPr>
            <p:ph type="ftr" sz="quarter" idx="11"/>
          </p:nvPr>
        </p:nvSpPr>
        <p:spPr/>
        <p:txBody>
          <a:bodyPr/>
          <a:lstStyle/>
          <a:p>
            <a:r>
              <a:rPr lang="fr-FR"/>
              <a:t>cybermoi/s 2024 dr salliot adeline urps</a:t>
            </a:r>
          </a:p>
        </p:txBody>
      </p:sp>
      <p:sp>
        <p:nvSpPr>
          <p:cNvPr id="6" name="Slide Number Placeholder 5"/>
          <p:cNvSpPr>
            <a:spLocks noGrp="1"/>
          </p:cNvSpPr>
          <p:nvPr>
            <p:ph type="sldNum" sz="quarter" idx="12"/>
          </p:nvPr>
        </p:nvSpPr>
        <p:spPr/>
        <p:txBody>
          <a:bodyPr/>
          <a:lstStyle/>
          <a:p>
            <a:fld id="{735A02C7-BDA1-4490-B14E-D8B277EC7BBE}" type="slidenum">
              <a:rPr lang="fr-FR" smtClean="0"/>
              <a:t>‹N°›</a:t>
            </a:fld>
            <a:endParaRPr lang="fr-FR"/>
          </a:p>
        </p:txBody>
      </p:sp>
    </p:spTree>
    <p:extLst>
      <p:ext uri="{BB962C8B-B14F-4D97-AF65-F5344CB8AC3E}">
        <p14:creationId xmlns:p14="http://schemas.microsoft.com/office/powerpoint/2010/main" val="2019702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DE7A772-FC9B-4A30-B072-B8E8B6ACCE80}" type="datetime1">
              <a:rPr lang="fr-FR" smtClean="0"/>
              <a:t>24/09/2024</a:t>
            </a:fld>
            <a:endParaRPr lang="fr-FR"/>
          </a:p>
        </p:txBody>
      </p:sp>
      <p:sp>
        <p:nvSpPr>
          <p:cNvPr id="5" name="Footer Placeholder 4"/>
          <p:cNvSpPr>
            <a:spLocks noGrp="1"/>
          </p:cNvSpPr>
          <p:nvPr>
            <p:ph type="ftr" sz="quarter" idx="11"/>
          </p:nvPr>
        </p:nvSpPr>
        <p:spPr/>
        <p:txBody>
          <a:bodyPr/>
          <a:lstStyle/>
          <a:p>
            <a:r>
              <a:rPr lang="fr-FR"/>
              <a:t>cybermoi/s 2024 dr salliot adeline urps</a:t>
            </a:r>
          </a:p>
        </p:txBody>
      </p:sp>
      <p:sp>
        <p:nvSpPr>
          <p:cNvPr id="6" name="Slide Number Placeholder 5"/>
          <p:cNvSpPr>
            <a:spLocks noGrp="1"/>
          </p:cNvSpPr>
          <p:nvPr>
            <p:ph type="sldNum" sz="quarter" idx="12"/>
          </p:nvPr>
        </p:nvSpPr>
        <p:spPr/>
        <p:txBody>
          <a:bodyPr/>
          <a:lstStyle/>
          <a:p>
            <a:fld id="{735A02C7-BDA1-4490-B14E-D8B277EC7BBE}" type="slidenum">
              <a:rPr lang="fr-FR" smtClean="0"/>
              <a:t>‹N°›</a:t>
            </a:fld>
            <a:endParaRPr lang="fr-FR"/>
          </a:p>
        </p:txBody>
      </p:sp>
    </p:spTree>
    <p:extLst>
      <p:ext uri="{BB962C8B-B14F-4D97-AF65-F5344CB8AC3E}">
        <p14:creationId xmlns:p14="http://schemas.microsoft.com/office/powerpoint/2010/main" val="1662111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A862244-519A-42C8-833E-B13DAC1EE781}" type="datetime1">
              <a:rPr lang="fr-FR" smtClean="0"/>
              <a:t>24/09/2024</a:t>
            </a:fld>
            <a:endParaRPr lang="fr-FR"/>
          </a:p>
        </p:txBody>
      </p:sp>
      <p:sp>
        <p:nvSpPr>
          <p:cNvPr id="5" name="Footer Placeholder 4"/>
          <p:cNvSpPr>
            <a:spLocks noGrp="1"/>
          </p:cNvSpPr>
          <p:nvPr>
            <p:ph type="ftr" sz="quarter" idx="11"/>
          </p:nvPr>
        </p:nvSpPr>
        <p:spPr/>
        <p:txBody>
          <a:bodyPr/>
          <a:lstStyle/>
          <a:p>
            <a:r>
              <a:rPr lang="fr-FR"/>
              <a:t>cybermoi/s 2024 dr salliot adeline urps</a:t>
            </a:r>
          </a:p>
        </p:txBody>
      </p:sp>
      <p:sp>
        <p:nvSpPr>
          <p:cNvPr id="6" name="Slide Number Placeholder 5"/>
          <p:cNvSpPr>
            <a:spLocks noGrp="1"/>
          </p:cNvSpPr>
          <p:nvPr>
            <p:ph type="sldNum" sz="quarter" idx="12"/>
          </p:nvPr>
        </p:nvSpPr>
        <p:spPr/>
        <p:txBody>
          <a:bodyPr/>
          <a:lstStyle/>
          <a:p>
            <a:fld id="{735A02C7-BDA1-4490-B14E-D8B277EC7BBE}" type="slidenum">
              <a:rPr lang="fr-FR" smtClean="0"/>
              <a:t>‹N°›</a:t>
            </a:fld>
            <a:endParaRPr lang="fr-FR"/>
          </a:p>
        </p:txBody>
      </p:sp>
    </p:spTree>
    <p:extLst>
      <p:ext uri="{BB962C8B-B14F-4D97-AF65-F5344CB8AC3E}">
        <p14:creationId xmlns:p14="http://schemas.microsoft.com/office/powerpoint/2010/main" val="134700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B4DBB3B-0676-4307-9235-71E523081080}" type="datetime1">
              <a:rPr lang="fr-FR" smtClean="0"/>
              <a:t>24/09/2024</a:t>
            </a:fld>
            <a:endParaRPr lang="fr-FR"/>
          </a:p>
        </p:txBody>
      </p:sp>
      <p:sp>
        <p:nvSpPr>
          <p:cNvPr id="5" name="Footer Placeholder 4"/>
          <p:cNvSpPr>
            <a:spLocks noGrp="1"/>
          </p:cNvSpPr>
          <p:nvPr>
            <p:ph type="ftr" sz="quarter" idx="11"/>
          </p:nvPr>
        </p:nvSpPr>
        <p:spPr/>
        <p:txBody>
          <a:bodyPr/>
          <a:lstStyle/>
          <a:p>
            <a:r>
              <a:rPr lang="fr-FR"/>
              <a:t>cybermoi/s 2024 dr salliot adeline urps</a:t>
            </a:r>
          </a:p>
        </p:txBody>
      </p:sp>
      <p:sp>
        <p:nvSpPr>
          <p:cNvPr id="6" name="Slide Number Placeholder 5"/>
          <p:cNvSpPr>
            <a:spLocks noGrp="1"/>
          </p:cNvSpPr>
          <p:nvPr>
            <p:ph type="sldNum" sz="quarter" idx="12"/>
          </p:nvPr>
        </p:nvSpPr>
        <p:spPr/>
        <p:txBody>
          <a:bodyPr/>
          <a:lstStyle/>
          <a:p>
            <a:fld id="{735A02C7-BDA1-4490-B14E-D8B277EC7BBE}" type="slidenum">
              <a:rPr lang="fr-FR" smtClean="0"/>
              <a:t>‹N°›</a:t>
            </a:fld>
            <a:endParaRPr lang="fr-FR"/>
          </a:p>
        </p:txBody>
      </p:sp>
    </p:spTree>
    <p:extLst>
      <p:ext uri="{BB962C8B-B14F-4D97-AF65-F5344CB8AC3E}">
        <p14:creationId xmlns:p14="http://schemas.microsoft.com/office/powerpoint/2010/main" val="312143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99F9F21-5FA5-4946-B7FE-E0A14D840841}" type="datetime1">
              <a:rPr lang="fr-FR" smtClean="0"/>
              <a:t>24/09/2024</a:t>
            </a:fld>
            <a:endParaRPr lang="fr-FR"/>
          </a:p>
        </p:txBody>
      </p:sp>
      <p:sp>
        <p:nvSpPr>
          <p:cNvPr id="5" name="Footer Placeholder 4"/>
          <p:cNvSpPr>
            <a:spLocks noGrp="1"/>
          </p:cNvSpPr>
          <p:nvPr>
            <p:ph type="ftr" sz="quarter" idx="11"/>
          </p:nvPr>
        </p:nvSpPr>
        <p:spPr/>
        <p:txBody>
          <a:bodyPr/>
          <a:lstStyle/>
          <a:p>
            <a:r>
              <a:rPr lang="fr-FR"/>
              <a:t>cybermoi/s 2024 dr salliot adeline urps</a:t>
            </a:r>
          </a:p>
        </p:txBody>
      </p:sp>
      <p:sp>
        <p:nvSpPr>
          <p:cNvPr id="6" name="Slide Number Placeholder 5"/>
          <p:cNvSpPr>
            <a:spLocks noGrp="1"/>
          </p:cNvSpPr>
          <p:nvPr>
            <p:ph type="sldNum" sz="quarter" idx="12"/>
          </p:nvPr>
        </p:nvSpPr>
        <p:spPr/>
        <p:txBody>
          <a:bodyPr/>
          <a:lstStyle/>
          <a:p>
            <a:fld id="{735A02C7-BDA1-4490-B14E-D8B277EC7BBE}" type="slidenum">
              <a:rPr lang="fr-FR" smtClean="0"/>
              <a:t>‹N°›</a:t>
            </a:fld>
            <a:endParaRPr lang="fr-FR"/>
          </a:p>
        </p:txBody>
      </p:sp>
    </p:spTree>
    <p:extLst>
      <p:ext uri="{BB962C8B-B14F-4D97-AF65-F5344CB8AC3E}">
        <p14:creationId xmlns:p14="http://schemas.microsoft.com/office/powerpoint/2010/main" val="382955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4F3B49-032E-4E1E-A201-A2F41713765E}" type="datetime1">
              <a:rPr lang="fr-FR" smtClean="0"/>
              <a:t>24/09/2024</a:t>
            </a:fld>
            <a:endParaRPr lang="fr-FR"/>
          </a:p>
        </p:txBody>
      </p:sp>
      <p:sp>
        <p:nvSpPr>
          <p:cNvPr id="6" name="Footer Placeholder 5"/>
          <p:cNvSpPr>
            <a:spLocks noGrp="1"/>
          </p:cNvSpPr>
          <p:nvPr>
            <p:ph type="ftr" sz="quarter" idx="11"/>
          </p:nvPr>
        </p:nvSpPr>
        <p:spPr/>
        <p:txBody>
          <a:bodyPr/>
          <a:lstStyle/>
          <a:p>
            <a:r>
              <a:rPr lang="fr-FR"/>
              <a:t>cybermoi/s 2024 dr salliot adeline urps</a:t>
            </a:r>
          </a:p>
        </p:txBody>
      </p:sp>
      <p:sp>
        <p:nvSpPr>
          <p:cNvPr id="7" name="Slide Number Placeholder 6"/>
          <p:cNvSpPr>
            <a:spLocks noGrp="1"/>
          </p:cNvSpPr>
          <p:nvPr>
            <p:ph type="sldNum" sz="quarter" idx="12"/>
          </p:nvPr>
        </p:nvSpPr>
        <p:spPr/>
        <p:txBody>
          <a:bodyPr/>
          <a:lstStyle/>
          <a:p>
            <a:fld id="{735A02C7-BDA1-4490-B14E-D8B277EC7BBE}" type="slidenum">
              <a:rPr lang="fr-FR" smtClean="0"/>
              <a:t>‹N°›</a:t>
            </a:fld>
            <a:endParaRPr lang="fr-FR"/>
          </a:p>
        </p:txBody>
      </p:sp>
    </p:spTree>
    <p:extLst>
      <p:ext uri="{BB962C8B-B14F-4D97-AF65-F5344CB8AC3E}">
        <p14:creationId xmlns:p14="http://schemas.microsoft.com/office/powerpoint/2010/main" val="402650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66A4FCC-2CB5-488E-A801-F384967494ED}" type="datetime1">
              <a:rPr lang="fr-FR" smtClean="0"/>
              <a:t>24/09/2024</a:t>
            </a:fld>
            <a:endParaRPr lang="fr-FR"/>
          </a:p>
        </p:txBody>
      </p:sp>
      <p:sp>
        <p:nvSpPr>
          <p:cNvPr id="8" name="Footer Placeholder 7"/>
          <p:cNvSpPr>
            <a:spLocks noGrp="1"/>
          </p:cNvSpPr>
          <p:nvPr>
            <p:ph type="ftr" sz="quarter" idx="11"/>
          </p:nvPr>
        </p:nvSpPr>
        <p:spPr/>
        <p:txBody>
          <a:bodyPr/>
          <a:lstStyle/>
          <a:p>
            <a:r>
              <a:rPr lang="fr-FR"/>
              <a:t>cybermoi/s 2024 dr salliot adeline urps</a:t>
            </a:r>
          </a:p>
        </p:txBody>
      </p:sp>
      <p:sp>
        <p:nvSpPr>
          <p:cNvPr id="9" name="Slide Number Placeholder 8"/>
          <p:cNvSpPr>
            <a:spLocks noGrp="1"/>
          </p:cNvSpPr>
          <p:nvPr>
            <p:ph type="sldNum" sz="quarter" idx="12"/>
          </p:nvPr>
        </p:nvSpPr>
        <p:spPr/>
        <p:txBody>
          <a:bodyPr/>
          <a:lstStyle/>
          <a:p>
            <a:fld id="{735A02C7-BDA1-4490-B14E-D8B277EC7BBE}" type="slidenum">
              <a:rPr lang="fr-FR" smtClean="0"/>
              <a:t>‹N°›</a:t>
            </a:fld>
            <a:endParaRPr lang="fr-FR"/>
          </a:p>
        </p:txBody>
      </p:sp>
    </p:spTree>
    <p:extLst>
      <p:ext uri="{BB962C8B-B14F-4D97-AF65-F5344CB8AC3E}">
        <p14:creationId xmlns:p14="http://schemas.microsoft.com/office/powerpoint/2010/main" val="1494900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FF2A3A1-190A-4E0D-9EE2-BC1E1C05AE24}" type="datetime1">
              <a:rPr lang="fr-FR" smtClean="0"/>
              <a:t>24/09/2024</a:t>
            </a:fld>
            <a:endParaRPr lang="fr-FR"/>
          </a:p>
        </p:txBody>
      </p:sp>
      <p:sp>
        <p:nvSpPr>
          <p:cNvPr id="4" name="Footer Placeholder 3"/>
          <p:cNvSpPr>
            <a:spLocks noGrp="1"/>
          </p:cNvSpPr>
          <p:nvPr>
            <p:ph type="ftr" sz="quarter" idx="11"/>
          </p:nvPr>
        </p:nvSpPr>
        <p:spPr/>
        <p:txBody>
          <a:bodyPr/>
          <a:lstStyle/>
          <a:p>
            <a:r>
              <a:rPr lang="fr-FR"/>
              <a:t>cybermoi/s 2024 dr salliot adeline urps</a:t>
            </a:r>
          </a:p>
        </p:txBody>
      </p:sp>
      <p:sp>
        <p:nvSpPr>
          <p:cNvPr id="5" name="Slide Number Placeholder 4"/>
          <p:cNvSpPr>
            <a:spLocks noGrp="1"/>
          </p:cNvSpPr>
          <p:nvPr>
            <p:ph type="sldNum" sz="quarter" idx="12"/>
          </p:nvPr>
        </p:nvSpPr>
        <p:spPr/>
        <p:txBody>
          <a:bodyPr/>
          <a:lstStyle/>
          <a:p>
            <a:fld id="{735A02C7-BDA1-4490-B14E-D8B277EC7BBE}" type="slidenum">
              <a:rPr lang="fr-FR" smtClean="0"/>
              <a:t>‹N°›</a:t>
            </a:fld>
            <a:endParaRPr lang="fr-FR"/>
          </a:p>
        </p:txBody>
      </p:sp>
    </p:spTree>
    <p:extLst>
      <p:ext uri="{BB962C8B-B14F-4D97-AF65-F5344CB8AC3E}">
        <p14:creationId xmlns:p14="http://schemas.microsoft.com/office/powerpoint/2010/main" val="2916304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46043-38FB-44B5-A4A1-0CCDDB3A014E}" type="datetime1">
              <a:rPr lang="fr-FR" smtClean="0"/>
              <a:t>24/09/2024</a:t>
            </a:fld>
            <a:endParaRPr lang="fr-FR"/>
          </a:p>
        </p:txBody>
      </p:sp>
      <p:sp>
        <p:nvSpPr>
          <p:cNvPr id="3" name="Footer Placeholder 2"/>
          <p:cNvSpPr>
            <a:spLocks noGrp="1"/>
          </p:cNvSpPr>
          <p:nvPr>
            <p:ph type="ftr" sz="quarter" idx="11"/>
          </p:nvPr>
        </p:nvSpPr>
        <p:spPr/>
        <p:txBody>
          <a:bodyPr/>
          <a:lstStyle/>
          <a:p>
            <a:r>
              <a:rPr lang="fr-FR"/>
              <a:t>cybermoi/s 2024 dr salliot adeline urps</a:t>
            </a:r>
          </a:p>
        </p:txBody>
      </p:sp>
      <p:sp>
        <p:nvSpPr>
          <p:cNvPr id="4" name="Slide Number Placeholder 3"/>
          <p:cNvSpPr>
            <a:spLocks noGrp="1"/>
          </p:cNvSpPr>
          <p:nvPr>
            <p:ph type="sldNum" sz="quarter" idx="12"/>
          </p:nvPr>
        </p:nvSpPr>
        <p:spPr/>
        <p:txBody>
          <a:bodyPr/>
          <a:lstStyle/>
          <a:p>
            <a:fld id="{735A02C7-BDA1-4490-B14E-D8B277EC7BBE}" type="slidenum">
              <a:rPr lang="fr-FR" smtClean="0"/>
              <a:t>‹N°›</a:t>
            </a:fld>
            <a:endParaRPr lang="fr-FR"/>
          </a:p>
        </p:txBody>
      </p:sp>
    </p:spTree>
    <p:extLst>
      <p:ext uri="{BB962C8B-B14F-4D97-AF65-F5344CB8AC3E}">
        <p14:creationId xmlns:p14="http://schemas.microsoft.com/office/powerpoint/2010/main" val="380455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E875755-A00D-46D6-8B8D-ACED1C12E55E}" type="datetime1">
              <a:rPr lang="fr-FR" smtClean="0"/>
              <a:t>24/09/2024</a:t>
            </a:fld>
            <a:endParaRPr lang="fr-FR"/>
          </a:p>
        </p:txBody>
      </p:sp>
      <p:sp>
        <p:nvSpPr>
          <p:cNvPr id="6" name="Footer Placeholder 5"/>
          <p:cNvSpPr>
            <a:spLocks noGrp="1"/>
          </p:cNvSpPr>
          <p:nvPr>
            <p:ph type="ftr" sz="quarter" idx="11"/>
          </p:nvPr>
        </p:nvSpPr>
        <p:spPr/>
        <p:txBody>
          <a:bodyPr/>
          <a:lstStyle/>
          <a:p>
            <a:r>
              <a:rPr lang="fr-FR"/>
              <a:t>cybermoi/s 2024 dr salliot adeline urps</a:t>
            </a:r>
          </a:p>
        </p:txBody>
      </p:sp>
      <p:sp>
        <p:nvSpPr>
          <p:cNvPr id="7" name="Slide Number Placeholder 6"/>
          <p:cNvSpPr>
            <a:spLocks noGrp="1"/>
          </p:cNvSpPr>
          <p:nvPr>
            <p:ph type="sldNum" sz="quarter" idx="12"/>
          </p:nvPr>
        </p:nvSpPr>
        <p:spPr/>
        <p:txBody>
          <a:bodyPr/>
          <a:lstStyle/>
          <a:p>
            <a:fld id="{735A02C7-BDA1-4490-B14E-D8B277EC7BBE}" type="slidenum">
              <a:rPr lang="fr-FR" smtClean="0"/>
              <a:t>‹N°›</a:t>
            </a:fld>
            <a:endParaRPr lang="fr-FR"/>
          </a:p>
        </p:txBody>
      </p:sp>
    </p:spTree>
    <p:extLst>
      <p:ext uri="{BB962C8B-B14F-4D97-AF65-F5344CB8AC3E}">
        <p14:creationId xmlns:p14="http://schemas.microsoft.com/office/powerpoint/2010/main" val="1290885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Footer Placeholder 5"/>
          <p:cNvSpPr>
            <a:spLocks noGrp="1"/>
          </p:cNvSpPr>
          <p:nvPr>
            <p:ph type="ftr" sz="quarter" idx="11"/>
          </p:nvPr>
        </p:nvSpPr>
        <p:spPr/>
        <p:txBody>
          <a:bodyPr/>
          <a:lstStyle/>
          <a:p>
            <a:r>
              <a:rPr lang="fr-FR"/>
              <a:t>cybermoi/s 2024 dr salliot adeline urps</a:t>
            </a:r>
          </a:p>
        </p:txBody>
      </p:sp>
      <p:sp>
        <p:nvSpPr>
          <p:cNvPr id="7" name="Slide Number Placeholder 6"/>
          <p:cNvSpPr>
            <a:spLocks noGrp="1"/>
          </p:cNvSpPr>
          <p:nvPr>
            <p:ph type="sldNum" sz="quarter" idx="12"/>
          </p:nvPr>
        </p:nvSpPr>
        <p:spPr/>
        <p:txBody>
          <a:bodyPr/>
          <a:lstStyle/>
          <a:p>
            <a:fld id="{735A02C7-BDA1-4490-B14E-D8B277EC7BBE}" type="slidenum">
              <a:rPr lang="fr-FR" smtClean="0"/>
              <a:t>‹N°›</a:t>
            </a:fld>
            <a:endParaRPr lang="fr-FR"/>
          </a:p>
        </p:txBody>
      </p:sp>
      <p:sp>
        <p:nvSpPr>
          <p:cNvPr id="5" name="Date Placeholder 4"/>
          <p:cNvSpPr>
            <a:spLocks noGrp="1"/>
          </p:cNvSpPr>
          <p:nvPr>
            <p:ph type="dt" sz="half" idx="10"/>
          </p:nvPr>
        </p:nvSpPr>
        <p:spPr/>
        <p:txBody>
          <a:bodyPr/>
          <a:lstStyle/>
          <a:p>
            <a:fld id="{E845D57E-D34A-452C-AEA4-CEE815564DF5}" type="datetime1">
              <a:rPr lang="fr-FR" smtClean="0"/>
              <a:t>24/09/2024</a:t>
            </a:fld>
            <a:endParaRPr lang="fr-FR"/>
          </a:p>
        </p:txBody>
      </p:sp>
    </p:spTree>
    <p:extLst>
      <p:ext uri="{BB962C8B-B14F-4D97-AF65-F5344CB8AC3E}">
        <p14:creationId xmlns:p14="http://schemas.microsoft.com/office/powerpoint/2010/main" val="1220794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D8FA0A-7F77-4DB0-A435-82AAE8B71431}" type="datetime1">
              <a:rPr lang="fr-FR" smtClean="0"/>
              <a:t>24/09/2024</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a:t>cybermoi/s 2024 dr salliot adeline urps</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35A02C7-BDA1-4490-B14E-D8B277EC7BBE}" type="slidenum">
              <a:rPr lang="fr-FR" smtClean="0"/>
              <a:t>‹N°›</a:t>
            </a:fld>
            <a:endParaRPr lang="fr-FR"/>
          </a:p>
        </p:txBody>
      </p:sp>
    </p:spTree>
    <p:extLst>
      <p:ext uri="{BB962C8B-B14F-4D97-AF65-F5344CB8AC3E}">
        <p14:creationId xmlns:p14="http://schemas.microsoft.com/office/powerpoint/2010/main" val="135459035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cybermalveillance.gouv.fr/tous-nos-contenus/actualites/lancement-mallette-cyber-inclusion-numeriqu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90E3D6-87ED-106B-C86F-3F1A5722DB90}"/>
              </a:ext>
            </a:extLst>
          </p:cNvPr>
          <p:cNvSpPr>
            <a:spLocks noGrp="1"/>
          </p:cNvSpPr>
          <p:nvPr>
            <p:ph type="ctrTitle"/>
          </p:nvPr>
        </p:nvSpPr>
        <p:spPr>
          <a:xfrm>
            <a:off x="1277471" y="2218765"/>
            <a:ext cx="7996532" cy="1832071"/>
          </a:xfrm>
        </p:spPr>
        <p:txBody>
          <a:bodyPr/>
          <a:lstStyle/>
          <a:p>
            <a:endParaRPr lang="fr-FR" dirty="0"/>
          </a:p>
        </p:txBody>
      </p:sp>
      <p:sp>
        <p:nvSpPr>
          <p:cNvPr id="3" name="Sous-titre 2">
            <a:extLst>
              <a:ext uri="{FF2B5EF4-FFF2-40B4-BE49-F238E27FC236}">
                <a16:creationId xmlns:a16="http://schemas.microsoft.com/office/drawing/2014/main" id="{786CB0BA-1537-87D0-B5B4-90C8B0DBF73F}"/>
              </a:ext>
            </a:extLst>
          </p:cNvPr>
          <p:cNvSpPr>
            <a:spLocks noGrp="1"/>
          </p:cNvSpPr>
          <p:nvPr>
            <p:ph type="subTitle" idx="1"/>
          </p:nvPr>
        </p:nvSpPr>
        <p:spPr/>
        <p:txBody>
          <a:bodyPr/>
          <a:lstStyle/>
          <a:p>
            <a:endParaRPr lang="fr-FR" dirty="0"/>
          </a:p>
        </p:txBody>
      </p:sp>
      <p:sp>
        <p:nvSpPr>
          <p:cNvPr id="4" name="Espace réservé du pied de page 3">
            <a:extLst>
              <a:ext uri="{FF2B5EF4-FFF2-40B4-BE49-F238E27FC236}">
                <a16:creationId xmlns:a16="http://schemas.microsoft.com/office/drawing/2014/main" id="{76C406B5-602F-B025-8D36-546D5251CB37}"/>
              </a:ext>
            </a:extLst>
          </p:cNvPr>
          <p:cNvSpPr>
            <a:spLocks noGrp="1"/>
          </p:cNvSpPr>
          <p:nvPr>
            <p:ph type="ftr" sz="quarter" idx="11"/>
          </p:nvPr>
        </p:nvSpPr>
        <p:spPr/>
        <p:txBody>
          <a:bodyPr/>
          <a:lstStyle/>
          <a:p>
            <a:r>
              <a:rPr lang="fr-FR"/>
              <a:t>cybermoi/s 2024 dr salliot adeline urps</a:t>
            </a:r>
          </a:p>
        </p:txBody>
      </p:sp>
      <p:pic>
        <p:nvPicPr>
          <p:cNvPr id="8" name="Image 7">
            <a:extLst>
              <a:ext uri="{FF2B5EF4-FFF2-40B4-BE49-F238E27FC236}">
                <a16:creationId xmlns:a16="http://schemas.microsoft.com/office/drawing/2014/main" id="{FC652220-CDED-1C47-B60F-897920380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3599" y="4050833"/>
            <a:ext cx="2499880" cy="2164667"/>
          </a:xfrm>
          <a:prstGeom prst="rect">
            <a:avLst/>
          </a:prstGeom>
        </p:spPr>
      </p:pic>
      <p:pic>
        <p:nvPicPr>
          <p:cNvPr id="10" name="Image 9">
            <a:extLst>
              <a:ext uri="{FF2B5EF4-FFF2-40B4-BE49-F238E27FC236}">
                <a16:creationId xmlns:a16="http://schemas.microsoft.com/office/drawing/2014/main" id="{9008B319-8B1E-D965-7C9F-301F61246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29"/>
            <a:ext cx="12192000" cy="6845342"/>
          </a:xfrm>
          <a:prstGeom prst="rect">
            <a:avLst/>
          </a:prstGeom>
        </p:spPr>
      </p:pic>
    </p:spTree>
    <p:extLst>
      <p:ext uri="{BB962C8B-B14F-4D97-AF65-F5344CB8AC3E}">
        <p14:creationId xmlns:p14="http://schemas.microsoft.com/office/powerpoint/2010/main" val="774783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58BFF3-B89A-38FF-DDAD-204B5E9C44A5}"/>
              </a:ext>
            </a:extLst>
          </p:cNvPr>
          <p:cNvSpPr>
            <a:spLocks noGrp="1"/>
          </p:cNvSpPr>
          <p:nvPr>
            <p:ph type="title"/>
          </p:nvPr>
        </p:nvSpPr>
        <p:spPr>
          <a:xfrm>
            <a:off x="677334" y="581890"/>
            <a:ext cx="3271211" cy="706583"/>
          </a:xfrm>
        </p:spPr>
        <p:txBody>
          <a:bodyPr>
            <a:normAutofit/>
          </a:bodyPr>
          <a:lstStyle/>
          <a:p>
            <a:r>
              <a:rPr lang="fr-FR" sz="1800" dirty="0">
                <a:solidFill>
                  <a:srgbClr val="FF0000"/>
                </a:solidFill>
              </a:rPr>
              <a:t>Cybermalveillance.gouv.fr</a:t>
            </a:r>
          </a:p>
        </p:txBody>
      </p:sp>
      <p:pic>
        <p:nvPicPr>
          <p:cNvPr id="7" name="Espace réservé du contenu 6">
            <a:extLst>
              <a:ext uri="{FF2B5EF4-FFF2-40B4-BE49-F238E27FC236}">
                <a16:creationId xmlns:a16="http://schemas.microsoft.com/office/drawing/2014/main" id="{5C445D56-A873-4640-A2AB-FEBE7880F566}"/>
              </a:ext>
            </a:extLst>
          </p:cNvPr>
          <p:cNvPicPr>
            <a:picLocks noGrp="1" noChangeAspect="1"/>
          </p:cNvPicPr>
          <p:nvPr>
            <p:ph idx="1"/>
          </p:nvPr>
        </p:nvPicPr>
        <p:blipFill>
          <a:blip r:embed="rId2"/>
          <a:stretch>
            <a:fillRect/>
          </a:stretch>
        </p:blipFill>
        <p:spPr>
          <a:xfrm rot="21414965">
            <a:off x="677334" y="2596638"/>
            <a:ext cx="2499577" cy="2164268"/>
          </a:xfrm>
          <a:prstGeom prst="rect">
            <a:avLst/>
          </a:prstGeom>
        </p:spPr>
      </p:pic>
      <p:sp>
        <p:nvSpPr>
          <p:cNvPr id="4" name="Espace réservé du pied de page 3">
            <a:extLst>
              <a:ext uri="{FF2B5EF4-FFF2-40B4-BE49-F238E27FC236}">
                <a16:creationId xmlns:a16="http://schemas.microsoft.com/office/drawing/2014/main" id="{56A0BF6F-C190-F753-5158-5A0D1D944317}"/>
              </a:ext>
            </a:extLst>
          </p:cNvPr>
          <p:cNvSpPr>
            <a:spLocks noGrp="1"/>
          </p:cNvSpPr>
          <p:nvPr>
            <p:ph type="ftr" sz="quarter" idx="11"/>
          </p:nvPr>
        </p:nvSpPr>
        <p:spPr/>
        <p:txBody>
          <a:bodyPr/>
          <a:lstStyle/>
          <a:p>
            <a:r>
              <a:rPr lang="fr-FR" dirty="0" err="1"/>
              <a:t>cybermoi</a:t>
            </a:r>
            <a:r>
              <a:rPr lang="fr-FR" dirty="0"/>
              <a:t>/s 2024 </a:t>
            </a:r>
            <a:r>
              <a:rPr lang="fr-FR" dirty="0" err="1"/>
              <a:t>dr</a:t>
            </a:r>
            <a:r>
              <a:rPr lang="fr-FR" dirty="0"/>
              <a:t> </a:t>
            </a:r>
            <a:r>
              <a:rPr lang="fr-FR" dirty="0" err="1"/>
              <a:t>salliot</a:t>
            </a:r>
            <a:r>
              <a:rPr lang="fr-FR" dirty="0"/>
              <a:t> </a:t>
            </a:r>
            <a:r>
              <a:rPr lang="fr-FR" dirty="0" err="1"/>
              <a:t>adeline</a:t>
            </a:r>
            <a:r>
              <a:rPr lang="fr-FR" dirty="0"/>
              <a:t> </a:t>
            </a:r>
            <a:r>
              <a:rPr lang="fr-FR" dirty="0" err="1"/>
              <a:t>urps</a:t>
            </a:r>
            <a:endParaRPr lang="fr-FR" dirty="0"/>
          </a:p>
        </p:txBody>
      </p:sp>
      <p:pic>
        <p:nvPicPr>
          <p:cNvPr id="6" name="Image 5">
            <a:extLst>
              <a:ext uri="{FF2B5EF4-FFF2-40B4-BE49-F238E27FC236}">
                <a16:creationId xmlns:a16="http://schemas.microsoft.com/office/drawing/2014/main" id="{98AC4324-735F-EDAC-E623-704031D3AB74}"/>
              </a:ext>
            </a:extLst>
          </p:cNvPr>
          <p:cNvPicPr>
            <a:picLocks noChangeAspect="1"/>
          </p:cNvPicPr>
          <p:nvPr/>
        </p:nvPicPr>
        <p:blipFill>
          <a:blip r:embed="rId3"/>
          <a:stretch>
            <a:fillRect/>
          </a:stretch>
        </p:blipFill>
        <p:spPr>
          <a:xfrm>
            <a:off x="4517658" y="211015"/>
            <a:ext cx="6891239" cy="6513342"/>
          </a:xfrm>
          <a:prstGeom prst="rect">
            <a:avLst/>
          </a:prstGeom>
        </p:spPr>
      </p:pic>
    </p:spTree>
    <p:extLst>
      <p:ext uri="{BB962C8B-B14F-4D97-AF65-F5344CB8AC3E}">
        <p14:creationId xmlns:p14="http://schemas.microsoft.com/office/powerpoint/2010/main" val="17874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64C946-5FB4-B6DF-08CC-8085601CCC68}"/>
              </a:ext>
            </a:extLst>
          </p:cNvPr>
          <p:cNvSpPr>
            <a:spLocks noGrp="1"/>
          </p:cNvSpPr>
          <p:nvPr>
            <p:ph type="title"/>
          </p:nvPr>
        </p:nvSpPr>
        <p:spPr>
          <a:xfrm>
            <a:off x="677334" y="609600"/>
            <a:ext cx="3520593" cy="1320800"/>
          </a:xfrm>
        </p:spPr>
        <p:txBody>
          <a:bodyPr>
            <a:normAutofit/>
          </a:bodyPr>
          <a:lstStyle/>
          <a:p>
            <a:r>
              <a:rPr lang="fr-FR" sz="2000" dirty="0">
                <a:solidFill>
                  <a:srgbClr val="FF0000"/>
                </a:solidFill>
              </a:rPr>
              <a:t>Cybermalveillance.gouv.fr</a:t>
            </a:r>
          </a:p>
        </p:txBody>
      </p:sp>
      <p:pic>
        <p:nvPicPr>
          <p:cNvPr id="6" name="Espace réservé du contenu 5">
            <a:extLst>
              <a:ext uri="{FF2B5EF4-FFF2-40B4-BE49-F238E27FC236}">
                <a16:creationId xmlns:a16="http://schemas.microsoft.com/office/drawing/2014/main" id="{13587833-7A62-75B1-D473-BDDBC60FCB02}"/>
              </a:ext>
            </a:extLst>
          </p:cNvPr>
          <p:cNvPicPr>
            <a:picLocks noGrp="1" noChangeAspect="1"/>
          </p:cNvPicPr>
          <p:nvPr>
            <p:ph idx="1"/>
          </p:nvPr>
        </p:nvPicPr>
        <p:blipFill>
          <a:blip r:embed="rId2"/>
          <a:stretch>
            <a:fillRect/>
          </a:stretch>
        </p:blipFill>
        <p:spPr>
          <a:xfrm>
            <a:off x="5015345" y="235528"/>
            <a:ext cx="6137564" cy="6511636"/>
          </a:xfrm>
        </p:spPr>
      </p:pic>
      <p:sp>
        <p:nvSpPr>
          <p:cNvPr id="4" name="Espace réservé du pied de page 3">
            <a:extLst>
              <a:ext uri="{FF2B5EF4-FFF2-40B4-BE49-F238E27FC236}">
                <a16:creationId xmlns:a16="http://schemas.microsoft.com/office/drawing/2014/main" id="{1CDA8E4F-1C62-7836-4EFB-A6FBB73EC779}"/>
              </a:ext>
            </a:extLst>
          </p:cNvPr>
          <p:cNvSpPr>
            <a:spLocks noGrp="1"/>
          </p:cNvSpPr>
          <p:nvPr>
            <p:ph type="ftr" sz="quarter" idx="11"/>
          </p:nvPr>
        </p:nvSpPr>
        <p:spPr/>
        <p:txBody>
          <a:bodyPr/>
          <a:lstStyle/>
          <a:p>
            <a:r>
              <a:rPr lang="fr-FR"/>
              <a:t>cybermoi/s 2024 dr salliot adeline urps</a:t>
            </a:r>
          </a:p>
        </p:txBody>
      </p:sp>
      <p:pic>
        <p:nvPicPr>
          <p:cNvPr id="7" name="Image 6">
            <a:extLst>
              <a:ext uri="{FF2B5EF4-FFF2-40B4-BE49-F238E27FC236}">
                <a16:creationId xmlns:a16="http://schemas.microsoft.com/office/drawing/2014/main" id="{BC712D9C-D17B-07FD-71F7-66685DE724EE}"/>
              </a:ext>
            </a:extLst>
          </p:cNvPr>
          <p:cNvPicPr>
            <a:picLocks noChangeAspect="1"/>
          </p:cNvPicPr>
          <p:nvPr/>
        </p:nvPicPr>
        <p:blipFill>
          <a:blip r:embed="rId3"/>
          <a:stretch>
            <a:fillRect/>
          </a:stretch>
        </p:blipFill>
        <p:spPr>
          <a:xfrm>
            <a:off x="1204633" y="2836685"/>
            <a:ext cx="2621507" cy="2298391"/>
          </a:xfrm>
          <a:prstGeom prst="rect">
            <a:avLst/>
          </a:prstGeom>
        </p:spPr>
      </p:pic>
    </p:spTree>
    <p:extLst>
      <p:ext uri="{BB962C8B-B14F-4D97-AF65-F5344CB8AC3E}">
        <p14:creationId xmlns:p14="http://schemas.microsoft.com/office/powerpoint/2010/main" val="1945907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A19035-3B95-DD9F-F97E-AB9AB6AF9850}"/>
              </a:ext>
            </a:extLst>
          </p:cNvPr>
          <p:cNvSpPr>
            <a:spLocks noGrp="1"/>
          </p:cNvSpPr>
          <p:nvPr>
            <p:ph type="title"/>
          </p:nvPr>
        </p:nvSpPr>
        <p:spPr>
          <a:xfrm>
            <a:off x="677334" y="609600"/>
            <a:ext cx="3298921" cy="972285"/>
          </a:xfrm>
        </p:spPr>
        <p:txBody>
          <a:bodyPr>
            <a:normAutofit/>
          </a:bodyPr>
          <a:lstStyle/>
          <a:p>
            <a:r>
              <a:rPr lang="fr-FR" sz="2000" dirty="0">
                <a:solidFill>
                  <a:srgbClr val="FF0000"/>
                </a:solidFill>
              </a:rPr>
              <a:t>Cybermalveillance.gouv.fr</a:t>
            </a:r>
          </a:p>
        </p:txBody>
      </p:sp>
      <p:sp>
        <p:nvSpPr>
          <p:cNvPr id="3" name="Espace réservé du contenu 2">
            <a:extLst>
              <a:ext uri="{FF2B5EF4-FFF2-40B4-BE49-F238E27FC236}">
                <a16:creationId xmlns:a16="http://schemas.microsoft.com/office/drawing/2014/main" id="{F390D647-0A87-3923-9BC7-0192F32FC78C}"/>
              </a:ext>
            </a:extLst>
          </p:cNvPr>
          <p:cNvSpPr>
            <a:spLocks noGrp="1"/>
          </p:cNvSpPr>
          <p:nvPr>
            <p:ph idx="1"/>
          </p:nvPr>
        </p:nvSpPr>
        <p:spPr>
          <a:xfrm>
            <a:off x="677334" y="1839433"/>
            <a:ext cx="8596668" cy="4201929"/>
          </a:xfrm>
        </p:spPr>
        <p:txBody>
          <a:bodyPr>
            <a:normAutofit/>
          </a:bodyPr>
          <a:lstStyle/>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F27BB9E9-83BF-8453-AA12-230D9C697A02}"/>
              </a:ext>
            </a:extLst>
          </p:cNvPr>
          <p:cNvSpPr>
            <a:spLocks noGrp="1"/>
          </p:cNvSpPr>
          <p:nvPr>
            <p:ph type="ftr" sz="quarter" idx="11"/>
          </p:nvPr>
        </p:nvSpPr>
        <p:spPr/>
        <p:txBody>
          <a:bodyPr/>
          <a:lstStyle/>
          <a:p>
            <a:r>
              <a:rPr lang="fr-FR"/>
              <a:t>cybermoi/s 2024 dr salliot adeline urps</a:t>
            </a:r>
          </a:p>
        </p:txBody>
      </p:sp>
      <p:pic>
        <p:nvPicPr>
          <p:cNvPr id="12" name="Image 11">
            <a:extLst>
              <a:ext uri="{FF2B5EF4-FFF2-40B4-BE49-F238E27FC236}">
                <a16:creationId xmlns:a16="http://schemas.microsoft.com/office/drawing/2014/main" id="{BA17C01A-660C-9019-1A85-7933C4CD1AE8}"/>
              </a:ext>
            </a:extLst>
          </p:cNvPr>
          <p:cNvPicPr>
            <a:picLocks noChangeAspect="1"/>
          </p:cNvPicPr>
          <p:nvPr/>
        </p:nvPicPr>
        <p:blipFill>
          <a:blip r:embed="rId2"/>
          <a:stretch>
            <a:fillRect/>
          </a:stretch>
        </p:blipFill>
        <p:spPr>
          <a:xfrm>
            <a:off x="4128655" y="179242"/>
            <a:ext cx="6734848" cy="6484793"/>
          </a:xfrm>
          <a:prstGeom prst="rect">
            <a:avLst/>
          </a:prstGeom>
        </p:spPr>
      </p:pic>
      <p:pic>
        <p:nvPicPr>
          <p:cNvPr id="13" name="Image 12">
            <a:extLst>
              <a:ext uri="{FF2B5EF4-FFF2-40B4-BE49-F238E27FC236}">
                <a16:creationId xmlns:a16="http://schemas.microsoft.com/office/drawing/2014/main" id="{0B0FDCEC-96FA-61A0-BF09-23399983DB0F}"/>
              </a:ext>
            </a:extLst>
          </p:cNvPr>
          <p:cNvPicPr>
            <a:picLocks noChangeAspect="1"/>
          </p:cNvPicPr>
          <p:nvPr/>
        </p:nvPicPr>
        <p:blipFill>
          <a:blip r:embed="rId3"/>
          <a:stretch>
            <a:fillRect/>
          </a:stretch>
        </p:blipFill>
        <p:spPr>
          <a:xfrm rot="20999482">
            <a:off x="759733" y="2667043"/>
            <a:ext cx="2621507" cy="2298391"/>
          </a:xfrm>
          <a:prstGeom prst="rect">
            <a:avLst/>
          </a:prstGeom>
        </p:spPr>
      </p:pic>
    </p:spTree>
    <p:extLst>
      <p:ext uri="{BB962C8B-B14F-4D97-AF65-F5344CB8AC3E}">
        <p14:creationId xmlns:p14="http://schemas.microsoft.com/office/powerpoint/2010/main" val="2643514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053CBD-774C-F91C-5243-6702E3D4911C}"/>
              </a:ext>
            </a:extLst>
          </p:cNvPr>
          <p:cNvSpPr>
            <a:spLocks noGrp="1"/>
          </p:cNvSpPr>
          <p:nvPr>
            <p:ph type="title"/>
          </p:nvPr>
        </p:nvSpPr>
        <p:spPr>
          <a:xfrm>
            <a:off x="677334" y="609600"/>
            <a:ext cx="2910993" cy="1320800"/>
          </a:xfrm>
        </p:spPr>
        <p:txBody>
          <a:bodyPr>
            <a:normAutofit/>
          </a:bodyPr>
          <a:lstStyle/>
          <a:p>
            <a:r>
              <a:rPr lang="fr-FR" sz="1800" dirty="0">
                <a:solidFill>
                  <a:srgbClr val="FF0000"/>
                </a:solidFill>
              </a:rPr>
              <a:t>Cybermalveillance.gouv.fr</a:t>
            </a:r>
          </a:p>
        </p:txBody>
      </p:sp>
      <p:pic>
        <p:nvPicPr>
          <p:cNvPr id="6" name="Espace réservé du contenu 5">
            <a:extLst>
              <a:ext uri="{FF2B5EF4-FFF2-40B4-BE49-F238E27FC236}">
                <a16:creationId xmlns:a16="http://schemas.microsoft.com/office/drawing/2014/main" id="{215F8AA1-8692-49EB-E142-214CF1407EB9}"/>
              </a:ext>
            </a:extLst>
          </p:cNvPr>
          <p:cNvPicPr>
            <a:picLocks noGrp="1" noChangeAspect="1"/>
          </p:cNvPicPr>
          <p:nvPr>
            <p:ph idx="1"/>
          </p:nvPr>
        </p:nvPicPr>
        <p:blipFill>
          <a:blip r:embed="rId2"/>
          <a:stretch>
            <a:fillRect/>
          </a:stretch>
        </p:blipFill>
        <p:spPr>
          <a:xfrm>
            <a:off x="4338012" y="138546"/>
            <a:ext cx="7176654" cy="6553200"/>
          </a:xfrm>
        </p:spPr>
      </p:pic>
      <p:sp>
        <p:nvSpPr>
          <p:cNvPr id="4" name="Espace réservé du pied de page 3">
            <a:extLst>
              <a:ext uri="{FF2B5EF4-FFF2-40B4-BE49-F238E27FC236}">
                <a16:creationId xmlns:a16="http://schemas.microsoft.com/office/drawing/2014/main" id="{24D0A39F-05B1-2F80-0578-B01AECB5FC12}"/>
              </a:ext>
            </a:extLst>
          </p:cNvPr>
          <p:cNvSpPr>
            <a:spLocks noGrp="1"/>
          </p:cNvSpPr>
          <p:nvPr>
            <p:ph type="ftr" sz="quarter" idx="11"/>
          </p:nvPr>
        </p:nvSpPr>
        <p:spPr/>
        <p:txBody>
          <a:bodyPr/>
          <a:lstStyle/>
          <a:p>
            <a:r>
              <a:rPr lang="fr-FR"/>
              <a:t>cybermoi/s 2024 dr salliot adeline urps</a:t>
            </a:r>
          </a:p>
        </p:txBody>
      </p:sp>
      <p:pic>
        <p:nvPicPr>
          <p:cNvPr id="7" name="Image 6">
            <a:extLst>
              <a:ext uri="{FF2B5EF4-FFF2-40B4-BE49-F238E27FC236}">
                <a16:creationId xmlns:a16="http://schemas.microsoft.com/office/drawing/2014/main" id="{BF7A9765-9B7F-53BD-7174-C40CF6AD6388}"/>
              </a:ext>
            </a:extLst>
          </p:cNvPr>
          <p:cNvPicPr>
            <a:picLocks noChangeAspect="1"/>
          </p:cNvPicPr>
          <p:nvPr/>
        </p:nvPicPr>
        <p:blipFill>
          <a:blip r:embed="rId3"/>
          <a:stretch>
            <a:fillRect/>
          </a:stretch>
        </p:blipFill>
        <p:spPr>
          <a:xfrm rot="21294485">
            <a:off x="601028" y="2509771"/>
            <a:ext cx="2987299" cy="2725148"/>
          </a:xfrm>
          <a:prstGeom prst="rect">
            <a:avLst/>
          </a:prstGeom>
        </p:spPr>
      </p:pic>
    </p:spTree>
    <p:extLst>
      <p:ext uri="{BB962C8B-B14F-4D97-AF65-F5344CB8AC3E}">
        <p14:creationId xmlns:p14="http://schemas.microsoft.com/office/powerpoint/2010/main" val="179292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689287-E48B-2901-B436-A5E71DC0B1A7}"/>
              </a:ext>
            </a:extLst>
          </p:cNvPr>
          <p:cNvSpPr>
            <a:spLocks noGrp="1"/>
          </p:cNvSpPr>
          <p:nvPr>
            <p:ph type="title"/>
          </p:nvPr>
        </p:nvSpPr>
        <p:spPr>
          <a:xfrm>
            <a:off x="677334" y="609600"/>
            <a:ext cx="3247552" cy="1320800"/>
          </a:xfrm>
        </p:spPr>
        <p:txBody>
          <a:bodyPr>
            <a:normAutofit/>
          </a:bodyPr>
          <a:lstStyle/>
          <a:p>
            <a:r>
              <a:rPr lang="fr-FR" sz="2000" dirty="0">
                <a:solidFill>
                  <a:srgbClr val="FF0000"/>
                </a:solidFill>
              </a:rPr>
              <a:t>Cybermalveillance.gouv.fr</a:t>
            </a:r>
          </a:p>
        </p:txBody>
      </p:sp>
      <p:pic>
        <p:nvPicPr>
          <p:cNvPr id="7" name="Espace réservé du contenu 6">
            <a:extLst>
              <a:ext uri="{FF2B5EF4-FFF2-40B4-BE49-F238E27FC236}">
                <a16:creationId xmlns:a16="http://schemas.microsoft.com/office/drawing/2014/main" id="{A16F1F10-93DF-F5E5-D39E-9E00F5E1EEED}"/>
              </a:ext>
            </a:extLst>
          </p:cNvPr>
          <p:cNvPicPr>
            <a:picLocks noGrp="1" noChangeAspect="1"/>
          </p:cNvPicPr>
          <p:nvPr>
            <p:ph idx="1"/>
          </p:nvPr>
        </p:nvPicPr>
        <p:blipFill>
          <a:blip r:embed="rId2"/>
          <a:stretch>
            <a:fillRect/>
          </a:stretch>
        </p:blipFill>
        <p:spPr>
          <a:xfrm>
            <a:off x="896103" y="1771794"/>
            <a:ext cx="3225064" cy="2987299"/>
          </a:xfrm>
          <a:prstGeom prst="rect">
            <a:avLst/>
          </a:prstGeom>
        </p:spPr>
      </p:pic>
      <p:sp>
        <p:nvSpPr>
          <p:cNvPr id="4" name="Espace réservé du pied de page 3">
            <a:extLst>
              <a:ext uri="{FF2B5EF4-FFF2-40B4-BE49-F238E27FC236}">
                <a16:creationId xmlns:a16="http://schemas.microsoft.com/office/drawing/2014/main" id="{F6F1BA18-7CD4-5C78-9654-81436D649CE3}"/>
              </a:ext>
            </a:extLst>
          </p:cNvPr>
          <p:cNvSpPr>
            <a:spLocks noGrp="1"/>
          </p:cNvSpPr>
          <p:nvPr>
            <p:ph type="ftr" sz="quarter" idx="11"/>
          </p:nvPr>
        </p:nvSpPr>
        <p:spPr/>
        <p:txBody>
          <a:bodyPr/>
          <a:lstStyle/>
          <a:p>
            <a:r>
              <a:rPr lang="fr-FR"/>
              <a:t>cybermoi/s 2024 dr salliot adeline urps</a:t>
            </a:r>
          </a:p>
        </p:txBody>
      </p:sp>
      <p:pic>
        <p:nvPicPr>
          <p:cNvPr id="6" name="Image 5">
            <a:extLst>
              <a:ext uri="{FF2B5EF4-FFF2-40B4-BE49-F238E27FC236}">
                <a16:creationId xmlns:a16="http://schemas.microsoft.com/office/drawing/2014/main" id="{2A8746BC-8D19-9C07-3B88-A421638923FA}"/>
              </a:ext>
            </a:extLst>
          </p:cNvPr>
          <p:cNvPicPr>
            <a:picLocks noChangeAspect="1"/>
          </p:cNvPicPr>
          <p:nvPr/>
        </p:nvPicPr>
        <p:blipFill>
          <a:blip r:embed="rId3"/>
          <a:stretch>
            <a:fillRect/>
          </a:stretch>
        </p:blipFill>
        <p:spPr>
          <a:xfrm>
            <a:off x="4648326" y="165295"/>
            <a:ext cx="6647571" cy="6527410"/>
          </a:xfrm>
          <a:prstGeom prst="rect">
            <a:avLst/>
          </a:prstGeom>
        </p:spPr>
      </p:pic>
    </p:spTree>
    <p:extLst>
      <p:ext uri="{BB962C8B-B14F-4D97-AF65-F5344CB8AC3E}">
        <p14:creationId xmlns:p14="http://schemas.microsoft.com/office/powerpoint/2010/main" val="3339153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634757-7062-FBC7-ABB2-E5B6542E1ED9}"/>
              </a:ext>
            </a:extLst>
          </p:cNvPr>
          <p:cNvSpPr>
            <a:spLocks noGrp="1"/>
          </p:cNvSpPr>
          <p:nvPr>
            <p:ph type="title"/>
          </p:nvPr>
        </p:nvSpPr>
        <p:spPr>
          <a:xfrm>
            <a:off x="677334" y="609600"/>
            <a:ext cx="8596668" cy="820741"/>
          </a:xfrm>
        </p:spPr>
        <p:txBody>
          <a:bodyPr>
            <a:noAutofit/>
          </a:bodyPr>
          <a:lstStyle/>
          <a:p>
            <a:pPr algn="ctr"/>
            <a:r>
              <a:rPr lang="fr-FR" sz="3200" dirty="0">
                <a:solidFill>
                  <a:schemeClr val="accent2"/>
                </a:solidFill>
                <a:latin typeface="Georgia" panose="02040502050405020303" pitchFamily="18" charset="0"/>
              </a:rPr>
              <a:t>Lancement de la Mallette Cyber pour favoriser l’inclusion numérique</a:t>
            </a:r>
          </a:p>
        </p:txBody>
      </p:sp>
      <p:sp>
        <p:nvSpPr>
          <p:cNvPr id="3" name="Espace réservé du contenu 2">
            <a:extLst>
              <a:ext uri="{FF2B5EF4-FFF2-40B4-BE49-F238E27FC236}">
                <a16:creationId xmlns:a16="http://schemas.microsoft.com/office/drawing/2014/main" id="{6A1DCD99-331E-F4A0-1D10-9089AA4A5963}"/>
              </a:ext>
            </a:extLst>
          </p:cNvPr>
          <p:cNvSpPr>
            <a:spLocks noGrp="1"/>
          </p:cNvSpPr>
          <p:nvPr>
            <p:ph idx="1"/>
          </p:nvPr>
        </p:nvSpPr>
        <p:spPr>
          <a:xfrm>
            <a:off x="677334" y="1795464"/>
            <a:ext cx="8596668" cy="4245898"/>
          </a:xfrm>
        </p:spPr>
        <p:txBody>
          <a:bodyPr>
            <a:normAutofit/>
          </a:bodyPr>
          <a:lstStyle/>
          <a:p>
            <a:pPr marL="0" indent="0">
              <a:buNone/>
            </a:pPr>
            <a:endParaRPr lang="fr-FR" dirty="0">
              <a:latin typeface="Georgia" panose="02040502050405020303" pitchFamily="18" charset="0"/>
            </a:endParaRPr>
          </a:p>
          <a:p>
            <a:r>
              <a:rPr lang="fr-FR" dirty="0">
                <a:latin typeface="Georgia" panose="02040502050405020303" pitchFamily="18" charset="0"/>
              </a:rPr>
              <a:t>selon un dernier rapport* de l’ANCT, 16 millions de personnes restent encore « éloignées du numérique », soit 31,5 % de la population française. </a:t>
            </a:r>
          </a:p>
          <a:p>
            <a:endParaRPr lang="fr-FR" dirty="0">
              <a:latin typeface="Georgia" panose="02040502050405020303" pitchFamily="18" charset="0"/>
            </a:endParaRPr>
          </a:p>
          <a:p>
            <a:r>
              <a:rPr lang="fr-FR" dirty="0">
                <a:latin typeface="Georgia" panose="02040502050405020303" pitchFamily="18" charset="0"/>
              </a:rPr>
              <a:t>Kit de jeu à imprimer pour sensibiliser :</a:t>
            </a:r>
          </a:p>
          <a:p>
            <a:r>
              <a:rPr lang="fr-FR" dirty="0">
                <a:latin typeface="Georgia" panose="02040502050405020303" pitchFamily="18" charset="0"/>
                <a:hlinkClick r:id="rId2"/>
              </a:rPr>
              <a:t>https://www.cybermalveillance.gouv.fr/tous-nos-contenus/actualites/lancement-mallette-cyber-inclusion-numerique</a:t>
            </a:r>
            <a:endParaRPr lang="fr-FR" dirty="0">
              <a:latin typeface="Georgia" panose="02040502050405020303" pitchFamily="18" charset="0"/>
            </a:endParaRPr>
          </a:p>
          <a:p>
            <a:endParaRPr lang="fr-FR" dirty="0">
              <a:latin typeface="Georgia" panose="02040502050405020303" pitchFamily="18" charset="0"/>
            </a:endParaRPr>
          </a:p>
          <a:p>
            <a:r>
              <a:rPr lang="fr-FR" dirty="0">
                <a:latin typeface="Georgia" panose="02040502050405020303" pitchFamily="18" charset="0"/>
              </a:rPr>
              <a:t>Pour les familles: testez-vous au cyber quiz famille</a:t>
            </a:r>
          </a:p>
          <a:p>
            <a:r>
              <a:rPr lang="fr-FR" dirty="0">
                <a:latin typeface="Georgia" panose="02040502050405020303" pitchFamily="18" charset="0"/>
              </a:rPr>
              <a:t>https://www.cybermalveillance.gouv.fr/tous-nos-contenus/actualites/cyber-guide-famille-cybersecurite</a:t>
            </a:r>
          </a:p>
          <a:p>
            <a:endParaRPr lang="fr-FR" dirty="0">
              <a:latin typeface="Georgia" panose="02040502050405020303" pitchFamily="18" charset="0"/>
            </a:endParaRPr>
          </a:p>
        </p:txBody>
      </p:sp>
      <p:sp>
        <p:nvSpPr>
          <p:cNvPr id="4" name="Espace réservé du pied de page 3">
            <a:extLst>
              <a:ext uri="{FF2B5EF4-FFF2-40B4-BE49-F238E27FC236}">
                <a16:creationId xmlns:a16="http://schemas.microsoft.com/office/drawing/2014/main" id="{7B498F86-CCA9-F45C-A121-FFD9D627DEEE}"/>
              </a:ext>
            </a:extLst>
          </p:cNvPr>
          <p:cNvSpPr>
            <a:spLocks noGrp="1"/>
          </p:cNvSpPr>
          <p:nvPr>
            <p:ph type="ftr" sz="quarter" idx="11"/>
          </p:nvPr>
        </p:nvSpPr>
        <p:spPr/>
        <p:txBody>
          <a:bodyPr/>
          <a:lstStyle/>
          <a:p>
            <a:r>
              <a:rPr lang="fr-FR"/>
              <a:t>cybermoi/s 2024 dr salliot adeline urps</a:t>
            </a:r>
          </a:p>
        </p:txBody>
      </p:sp>
      <p:pic>
        <p:nvPicPr>
          <p:cNvPr id="5" name="Image 4">
            <a:extLst>
              <a:ext uri="{FF2B5EF4-FFF2-40B4-BE49-F238E27FC236}">
                <a16:creationId xmlns:a16="http://schemas.microsoft.com/office/drawing/2014/main" id="{B43117B8-C0D4-E305-950A-DBFC237DD5C3}"/>
              </a:ext>
            </a:extLst>
          </p:cNvPr>
          <p:cNvPicPr>
            <a:picLocks noChangeAspect="1"/>
          </p:cNvPicPr>
          <p:nvPr/>
        </p:nvPicPr>
        <p:blipFill>
          <a:blip r:embed="rId3"/>
          <a:stretch>
            <a:fillRect/>
          </a:stretch>
        </p:blipFill>
        <p:spPr>
          <a:xfrm>
            <a:off x="9488549" y="4485156"/>
            <a:ext cx="2499577" cy="2164268"/>
          </a:xfrm>
          <a:prstGeom prst="rect">
            <a:avLst/>
          </a:prstGeom>
        </p:spPr>
      </p:pic>
    </p:spTree>
    <p:extLst>
      <p:ext uri="{BB962C8B-B14F-4D97-AF65-F5344CB8AC3E}">
        <p14:creationId xmlns:p14="http://schemas.microsoft.com/office/powerpoint/2010/main" val="422312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89616927-F707-2428-AAF8-68159EDEBD08}"/>
              </a:ext>
            </a:extLst>
          </p:cNvPr>
          <p:cNvPicPr>
            <a:picLocks noGrp="1" noChangeAspect="1"/>
          </p:cNvPicPr>
          <p:nvPr>
            <p:ph idx="1"/>
          </p:nvPr>
        </p:nvPicPr>
        <p:blipFill>
          <a:blip r:embed="rId2"/>
          <a:stretch>
            <a:fillRect/>
          </a:stretch>
        </p:blipFill>
        <p:spPr>
          <a:xfrm>
            <a:off x="677334" y="3236625"/>
            <a:ext cx="3929991" cy="2593092"/>
          </a:xfrm>
        </p:spPr>
      </p:pic>
      <p:sp>
        <p:nvSpPr>
          <p:cNvPr id="4" name="Espace réservé du pied de page 3">
            <a:extLst>
              <a:ext uri="{FF2B5EF4-FFF2-40B4-BE49-F238E27FC236}">
                <a16:creationId xmlns:a16="http://schemas.microsoft.com/office/drawing/2014/main" id="{E43F3968-4C9E-B7D9-1FA1-79C554A518C2}"/>
              </a:ext>
            </a:extLst>
          </p:cNvPr>
          <p:cNvSpPr>
            <a:spLocks noGrp="1"/>
          </p:cNvSpPr>
          <p:nvPr>
            <p:ph type="ftr" sz="quarter" idx="11"/>
          </p:nvPr>
        </p:nvSpPr>
        <p:spPr/>
        <p:txBody>
          <a:bodyPr/>
          <a:lstStyle/>
          <a:p>
            <a:r>
              <a:rPr lang="fr-FR"/>
              <a:t>cybermoi/s 2024 dr salliot adeline urps</a:t>
            </a:r>
          </a:p>
        </p:txBody>
      </p:sp>
      <p:pic>
        <p:nvPicPr>
          <p:cNvPr id="6" name="Image 5">
            <a:extLst>
              <a:ext uri="{FF2B5EF4-FFF2-40B4-BE49-F238E27FC236}">
                <a16:creationId xmlns:a16="http://schemas.microsoft.com/office/drawing/2014/main" id="{1191AD08-9194-C61C-9082-308D7B706825}"/>
              </a:ext>
            </a:extLst>
          </p:cNvPr>
          <p:cNvPicPr>
            <a:picLocks noChangeAspect="1"/>
          </p:cNvPicPr>
          <p:nvPr/>
        </p:nvPicPr>
        <p:blipFill>
          <a:blip r:embed="rId3"/>
          <a:stretch>
            <a:fillRect/>
          </a:stretch>
        </p:blipFill>
        <p:spPr>
          <a:xfrm>
            <a:off x="677334" y="129051"/>
            <a:ext cx="3929992" cy="2828266"/>
          </a:xfrm>
          <a:prstGeom prst="rect">
            <a:avLst/>
          </a:prstGeom>
        </p:spPr>
      </p:pic>
      <p:pic>
        <p:nvPicPr>
          <p:cNvPr id="9" name="Image 8">
            <a:extLst>
              <a:ext uri="{FF2B5EF4-FFF2-40B4-BE49-F238E27FC236}">
                <a16:creationId xmlns:a16="http://schemas.microsoft.com/office/drawing/2014/main" id="{99AA9F54-6CFC-543E-AABB-2C505FBB9EC0}"/>
              </a:ext>
            </a:extLst>
          </p:cNvPr>
          <p:cNvPicPr>
            <a:picLocks noChangeAspect="1"/>
          </p:cNvPicPr>
          <p:nvPr/>
        </p:nvPicPr>
        <p:blipFill>
          <a:blip r:embed="rId4"/>
          <a:stretch>
            <a:fillRect/>
          </a:stretch>
        </p:blipFill>
        <p:spPr>
          <a:xfrm rot="652288">
            <a:off x="4565599" y="189633"/>
            <a:ext cx="3565411" cy="3749195"/>
          </a:xfrm>
          <a:prstGeom prst="rect">
            <a:avLst/>
          </a:prstGeom>
        </p:spPr>
      </p:pic>
      <p:pic>
        <p:nvPicPr>
          <p:cNvPr id="11" name="Image 10">
            <a:extLst>
              <a:ext uri="{FF2B5EF4-FFF2-40B4-BE49-F238E27FC236}">
                <a16:creationId xmlns:a16="http://schemas.microsoft.com/office/drawing/2014/main" id="{E8427BD4-9854-3C6D-F841-2F3703ACC7D0}"/>
              </a:ext>
            </a:extLst>
          </p:cNvPr>
          <p:cNvPicPr>
            <a:picLocks noChangeAspect="1"/>
          </p:cNvPicPr>
          <p:nvPr/>
        </p:nvPicPr>
        <p:blipFill>
          <a:blip r:embed="rId5"/>
          <a:stretch>
            <a:fillRect/>
          </a:stretch>
        </p:blipFill>
        <p:spPr>
          <a:xfrm>
            <a:off x="8118338" y="3236625"/>
            <a:ext cx="3761569" cy="2987299"/>
          </a:xfrm>
          <a:prstGeom prst="rect">
            <a:avLst/>
          </a:prstGeom>
        </p:spPr>
      </p:pic>
      <p:pic>
        <p:nvPicPr>
          <p:cNvPr id="13" name="Image 12">
            <a:extLst>
              <a:ext uri="{FF2B5EF4-FFF2-40B4-BE49-F238E27FC236}">
                <a16:creationId xmlns:a16="http://schemas.microsoft.com/office/drawing/2014/main" id="{C46EEAFA-3136-4AC3-978D-9B7AA0810BFA}"/>
              </a:ext>
            </a:extLst>
          </p:cNvPr>
          <p:cNvPicPr>
            <a:picLocks noChangeAspect="1"/>
          </p:cNvPicPr>
          <p:nvPr/>
        </p:nvPicPr>
        <p:blipFill>
          <a:blip r:embed="rId6"/>
          <a:stretch>
            <a:fillRect/>
          </a:stretch>
        </p:blipFill>
        <p:spPr>
          <a:xfrm>
            <a:off x="8118338" y="129051"/>
            <a:ext cx="3730608" cy="2828266"/>
          </a:xfrm>
          <a:prstGeom prst="rect">
            <a:avLst/>
          </a:prstGeom>
        </p:spPr>
      </p:pic>
    </p:spTree>
    <p:extLst>
      <p:ext uri="{BB962C8B-B14F-4D97-AF65-F5344CB8AC3E}">
        <p14:creationId xmlns:p14="http://schemas.microsoft.com/office/powerpoint/2010/main" val="872505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7ABAD9A-A191-DE2A-78B3-F029A13DB5AA}"/>
              </a:ext>
            </a:extLst>
          </p:cNvPr>
          <p:cNvSpPr>
            <a:spLocks noGrp="1"/>
          </p:cNvSpPr>
          <p:nvPr>
            <p:ph type="title"/>
          </p:nvPr>
        </p:nvSpPr>
        <p:spPr>
          <a:xfrm>
            <a:off x="677334" y="609600"/>
            <a:ext cx="8596668" cy="1185864"/>
          </a:xfrm>
        </p:spPr>
        <p:txBody>
          <a:bodyPr>
            <a:normAutofit/>
          </a:bodyPr>
          <a:lstStyle/>
          <a:p>
            <a:pPr algn="ctr"/>
            <a:r>
              <a:rPr lang="fr-FR" sz="4000" dirty="0">
                <a:solidFill>
                  <a:schemeClr val="accent2"/>
                </a:solidFill>
                <a:latin typeface="Georgia" panose="02040502050405020303" pitchFamily="18" charset="0"/>
              </a:rPr>
              <a:t>Sécurité </a:t>
            </a:r>
            <a:br>
              <a:rPr lang="fr-FR" dirty="0">
                <a:latin typeface="Georgia" panose="02040502050405020303" pitchFamily="18" charset="0"/>
              </a:rPr>
            </a:br>
            <a:r>
              <a:rPr lang="fr-FR" sz="1800" dirty="0">
                <a:solidFill>
                  <a:schemeClr val="accent2"/>
                </a:solidFill>
                <a:latin typeface="Georgia" panose="02040502050405020303" pitchFamily="18" charset="0"/>
              </a:rPr>
              <a:t> une obligation qui pèse sur le responsable de traitement et le sous-traitant</a:t>
            </a:r>
          </a:p>
        </p:txBody>
      </p:sp>
      <p:sp>
        <p:nvSpPr>
          <p:cNvPr id="5" name="Espace réservé du contenu 4">
            <a:extLst>
              <a:ext uri="{FF2B5EF4-FFF2-40B4-BE49-F238E27FC236}">
                <a16:creationId xmlns:a16="http://schemas.microsoft.com/office/drawing/2014/main" id="{8FA64F7B-0706-F90C-3950-FA3E25531A11}"/>
              </a:ext>
            </a:extLst>
          </p:cNvPr>
          <p:cNvSpPr>
            <a:spLocks noGrp="1"/>
          </p:cNvSpPr>
          <p:nvPr>
            <p:ph idx="1"/>
          </p:nvPr>
        </p:nvSpPr>
        <p:spPr>
          <a:xfrm>
            <a:off x="677333" y="1976719"/>
            <a:ext cx="8883525" cy="4064644"/>
          </a:xfrm>
        </p:spPr>
        <p:txBody>
          <a:bodyPr>
            <a:normAutofit/>
          </a:bodyPr>
          <a:lstStyle/>
          <a:p>
            <a:r>
              <a:rPr lang="fr-FR" dirty="0">
                <a:latin typeface="Georgia" panose="02040502050405020303" pitchFamily="18" charset="0"/>
              </a:rPr>
              <a:t>Art RGPD 32-1</a:t>
            </a:r>
          </a:p>
          <a:p>
            <a:pPr marL="0" indent="0">
              <a:buNone/>
            </a:pPr>
            <a:r>
              <a:rPr lang="fr-FR" dirty="0">
                <a:latin typeface="Georgia" panose="02040502050405020303" pitchFamily="18" charset="0"/>
              </a:rPr>
              <a:t>Le responsable du traitement doit assurer la sécurité des données de la collecte à la destruction.</a:t>
            </a:r>
          </a:p>
          <a:p>
            <a:r>
              <a:rPr lang="fr-FR" dirty="0">
                <a:latin typeface="Georgia" panose="02040502050405020303" pitchFamily="18" charset="0"/>
              </a:rPr>
              <a:t>Ratification de l’ IA </a:t>
            </a:r>
            <a:r>
              <a:rPr lang="fr-FR" dirty="0" err="1">
                <a:latin typeface="Georgia" panose="02040502050405020303" pitchFamily="18" charset="0"/>
              </a:rPr>
              <a:t>Act</a:t>
            </a:r>
            <a:endParaRPr lang="fr-FR" dirty="0">
              <a:latin typeface="Georgia" panose="02040502050405020303" pitchFamily="18" charset="0"/>
            </a:endParaRPr>
          </a:p>
          <a:p>
            <a:pPr marL="0" indent="0">
              <a:buNone/>
            </a:pPr>
            <a:r>
              <a:rPr lang="fr-FR" dirty="0">
                <a:latin typeface="Georgia" panose="02040502050405020303" pitchFamily="18" charset="0"/>
              </a:rPr>
              <a:t>La priorité du Parlement est de veiller à ce que les systèmes d'IA utilisés dans l'UE soient sûrs, transparents, traçables, non discriminatoires et respectueux de l'environnement. Les systèmes d'IA devraient être supervisés par des personnes plutôt que par l'automatisation, afin d'éviter des résultats néfastes.</a:t>
            </a:r>
          </a:p>
          <a:p>
            <a:pPr marL="0" indent="0">
              <a:buNone/>
            </a:pPr>
            <a:r>
              <a:rPr lang="fr-FR" dirty="0">
                <a:latin typeface="Georgia" panose="02040502050405020303" pitchFamily="18" charset="0"/>
              </a:rPr>
              <a:t>Les nouvelles règles établissent des obligations pour les fournisseurs et les utilisateurs en fonction </a:t>
            </a:r>
            <a:r>
              <a:rPr lang="fr-FR" b="1" i="1" dirty="0">
                <a:latin typeface="Georgia" panose="02040502050405020303" pitchFamily="18" charset="0"/>
              </a:rPr>
              <a:t>du niveau de risque lié à l'IA</a:t>
            </a:r>
            <a:r>
              <a:rPr lang="fr-FR" dirty="0">
                <a:latin typeface="Georgia" panose="02040502050405020303" pitchFamily="18" charset="0"/>
              </a:rPr>
              <a:t>. Bien que de nombreux systèmes d'IA présentent un risque minimal, ils devront être évalués.</a:t>
            </a:r>
          </a:p>
          <a:p>
            <a:pPr marL="0" indent="0">
              <a:buNone/>
            </a:pPr>
            <a:r>
              <a:rPr lang="fr-FR" dirty="0">
                <a:solidFill>
                  <a:srgbClr val="FF0000"/>
                </a:solidFill>
                <a:latin typeface="Georgia" panose="02040502050405020303" pitchFamily="18" charset="0"/>
              </a:rPr>
              <a:t>Les dispositifs médicaux sont jugés à risque élevé.</a:t>
            </a:r>
          </a:p>
        </p:txBody>
      </p:sp>
      <p:sp>
        <p:nvSpPr>
          <p:cNvPr id="2" name="Espace réservé du pied de page 1">
            <a:extLst>
              <a:ext uri="{FF2B5EF4-FFF2-40B4-BE49-F238E27FC236}">
                <a16:creationId xmlns:a16="http://schemas.microsoft.com/office/drawing/2014/main" id="{F1679566-8925-D524-AA4E-2DB950AFCC6C}"/>
              </a:ext>
            </a:extLst>
          </p:cNvPr>
          <p:cNvSpPr>
            <a:spLocks noGrp="1"/>
          </p:cNvSpPr>
          <p:nvPr>
            <p:ph type="ftr" sz="quarter" idx="11"/>
          </p:nvPr>
        </p:nvSpPr>
        <p:spPr/>
        <p:txBody>
          <a:bodyPr/>
          <a:lstStyle/>
          <a:p>
            <a:r>
              <a:rPr lang="fr-FR"/>
              <a:t>cybermoi/s 2024 dr salliot adeline urps</a:t>
            </a:r>
          </a:p>
        </p:txBody>
      </p:sp>
      <p:pic>
        <p:nvPicPr>
          <p:cNvPr id="3" name="Image 2">
            <a:extLst>
              <a:ext uri="{FF2B5EF4-FFF2-40B4-BE49-F238E27FC236}">
                <a16:creationId xmlns:a16="http://schemas.microsoft.com/office/drawing/2014/main" id="{750B08F7-30BE-E930-BEF4-93140690C82B}"/>
              </a:ext>
            </a:extLst>
          </p:cNvPr>
          <p:cNvPicPr>
            <a:picLocks noChangeAspect="1"/>
          </p:cNvPicPr>
          <p:nvPr/>
        </p:nvPicPr>
        <p:blipFill>
          <a:blip r:embed="rId2"/>
          <a:stretch>
            <a:fillRect/>
          </a:stretch>
        </p:blipFill>
        <p:spPr>
          <a:xfrm>
            <a:off x="9560858" y="4242219"/>
            <a:ext cx="2499577" cy="2164268"/>
          </a:xfrm>
          <a:prstGeom prst="rect">
            <a:avLst/>
          </a:prstGeom>
        </p:spPr>
      </p:pic>
    </p:spTree>
    <p:extLst>
      <p:ext uri="{BB962C8B-B14F-4D97-AF65-F5344CB8AC3E}">
        <p14:creationId xmlns:p14="http://schemas.microsoft.com/office/powerpoint/2010/main" val="1797611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448D94-F66B-5DDD-2D6A-E4AE9DB94E14}"/>
              </a:ext>
            </a:extLst>
          </p:cNvPr>
          <p:cNvSpPr>
            <a:spLocks noGrp="1"/>
          </p:cNvSpPr>
          <p:nvPr>
            <p:ph type="title"/>
          </p:nvPr>
        </p:nvSpPr>
        <p:spPr>
          <a:xfrm>
            <a:off x="677334" y="451514"/>
            <a:ext cx="8596668" cy="622196"/>
          </a:xfrm>
        </p:spPr>
        <p:txBody>
          <a:bodyPr>
            <a:normAutofit fontScale="90000"/>
          </a:bodyPr>
          <a:lstStyle/>
          <a:p>
            <a:pPr algn="ctr"/>
            <a:r>
              <a:rPr lang="fr-FR" dirty="0">
                <a:solidFill>
                  <a:schemeClr val="accent1">
                    <a:lumMod val="75000"/>
                  </a:schemeClr>
                </a:solidFill>
                <a:latin typeface="Georgia" panose="02040502050405020303" pitchFamily="18" charset="0"/>
              </a:rPr>
              <a:t>Mesures Physiques à adapter aux risques</a:t>
            </a:r>
          </a:p>
        </p:txBody>
      </p:sp>
      <p:sp>
        <p:nvSpPr>
          <p:cNvPr id="3" name="Espace réservé du contenu 2">
            <a:extLst>
              <a:ext uri="{FF2B5EF4-FFF2-40B4-BE49-F238E27FC236}">
                <a16:creationId xmlns:a16="http://schemas.microsoft.com/office/drawing/2014/main" id="{4814D5F2-80A4-E3C6-BBAB-CB4F26EE5DCD}"/>
              </a:ext>
            </a:extLst>
          </p:cNvPr>
          <p:cNvSpPr>
            <a:spLocks noGrp="1"/>
          </p:cNvSpPr>
          <p:nvPr>
            <p:ph idx="1"/>
          </p:nvPr>
        </p:nvSpPr>
        <p:spPr>
          <a:xfrm>
            <a:off x="677334" y="1438835"/>
            <a:ext cx="8596668" cy="4602527"/>
          </a:xfrm>
        </p:spPr>
        <p:txBody>
          <a:bodyPr>
            <a:normAutofit/>
          </a:bodyPr>
          <a:lstStyle/>
          <a:p>
            <a:pPr>
              <a:buFont typeface="Wingdings" panose="05000000000000000000" pitchFamily="2" charset="2"/>
              <a:buChar char="q"/>
            </a:pPr>
            <a:r>
              <a:rPr lang="fr-FR" sz="1600" dirty="0">
                <a:latin typeface="Georgia" panose="02040502050405020303" pitchFamily="18" charset="0"/>
              </a:rPr>
              <a:t>Principe du poste vide en fin de journée</a:t>
            </a:r>
          </a:p>
          <a:p>
            <a:pPr>
              <a:buFont typeface="Wingdings" panose="05000000000000000000" pitchFamily="2" charset="2"/>
              <a:buChar char="q"/>
            </a:pPr>
            <a:r>
              <a:rPr lang="fr-FR" sz="1600" dirty="0">
                <a:latin typeface="Georgia" panose="02040502050405020303" pitchFamily="18" charset="0"/>
              </a:rPr>
              <a:t>Réorganisation poste de travail contre les regards indiscrets.</a:t>
            </a:r>
          </a:p>
          <a:p>
            <a:pPr>
              <a:buFont typeface="Wingdings" panose="05000000000000000000" pitchFamily="2" charset="2"/>
              <a:buChar char="q"/>
            </a:pPr>
            <a:r>
              <a:rPr lang="fr-FR" sz="1600" dirty="0">
                <a:latin typeface="Georgia" panose="02040502050405020303" pitchFamily="18" charset="0"/>
              </a:rPr>
              <a:t>Mettre en veille lors de pause</a:t>
            </a:r>
          </a:p>
          <a:p>
            <a:pPr>
              <a:buFont typeface="Wingdings" panose="05000000000000000000" pitchFamily="2" charset="2"/>
              <a:buChar char="q"/>
            </a:pPr>
            <a:endParaRPr lang="fr-FR" sz="1600" dirty="0">
              <a:latin typeface="Georgia" panose="02040502050405020303" pitchFamily="18" charset="0"/>
            </a:endParaRPr>
          </a:p>
          <a:p>
            <a:pPr>
              <a:buFont typeface="Wingdings" panose="05000000000000000000" pitchFamily="2" charset="2"/>
              <a:buChar char="q"/>
            </a:pPr>
            <a:endParaRPr lang="fr-FR" sz="1600" dirty="0">
              <a:latin typeface="Georgia" panose="02040502050405020303" pitchFamily="18" charset="0"/>
            </a:endParaRPr>
          </a:p>
          <a:p>
            <a:pPr>
              <a:buFont typeface="Wingdings" panose="05000000000000000000" pitchFamily="2" charset="2"/>
              <a:buChar char="q"/>
            </a:pPr>
            <a:r>
              <a:rPr lang="fr-FR" sz="1600" dirty="0">
                <a:latin typeface="Georgia" panose="02040502050405020303" pitchFamily="18" charset="0"/>
              </a:rPr>
              <a:t>Sécurités physiques </a:t>
            </a:r>
          </a:p>
          <a:p>
            <a:pPr lvl="2">
              <a:buFont typeface="Wingdings" panose="05000000000000000000" pitchFamily="2" charset="2"/>
              <a:buChar char="v"/>
            </a:pPr>
            <a:r>
              <a:rPr lang="fr-FR" sz="1600" kern="100" dirty="0">
                <a:effectLst/>
                <a:latin typeface="Georgia" panose="02040502050405020303" pitchFamily="18" charset="0"/>
                <a:ea typeface="Calibri" panose="020F0502020204030204" pitchFamily="34" charset="0"/>
                <a:cs typeface="Times New Roman" panose="02020603050405020304" pitchFamily="18" charset="0"/>
              </a:rPr>
              <a:t>locaux, carte CP</a:t>
            </a:r>
            <a:r>
              <a:rPr lang="fr-FR" sz="1600" kern="100" dirty="0">
                <a:latin typeface="Georgia" panose="02040502050405020303" pitchFamily="18" charset="0"/>
                <a:ea typeface="Calibri" panose="020F0502020204030204" pitchFamily="34" charset="0"/>
                <a:cs typeface="Times New Roman" panose="02020603050405020304" pitchFamily="18" charset="0"/>
              </a:rPr>
              <a:t>S, disque dur externe, archives papier</a:t>
            </a:r>
          </a:p>
          <a:p>
            <a:pPr lvl="2">
              <a:buFont typeface="Wingdings" panose="05000000000000000000" pitchFamily="2" charset="2"/>
              <a:buChar char="v"/>
            </a:pPr>
            <a:r>
              <a:rPr lang="fr-FR" sz="1600" kern="100" dirty="0">
                <a:effectLst/>
                <a:latin typeface="Georgia" panose="02040502050405020303" pitchFamily="18" charset="0"/>
                <a:ea typeface="Calibri" panose="020F0502020204030204" pitchFamily="34" charset="0"/>
                <a:cs typeface="Times New Roman" panose="02020603050405020304" pitchFamily="18" charset="0"/>
              </a:rPr>
              <a:t>alarme, coffre</a:t>
            </a:r>
            <a:r>
              <a:rPr lang="fr-FR" sz="1600" kern="100" dirty="0">
                <a:latin typeface="Georgia" panose="02040502050405020303" pitchFamily="18" charset="0"/>
                <a:ea typeface="Calibri" panose="020F0502020204030204" pitchFamily="34" charset="0"/>
                <a:cs typeface="Times New Roman" panose="02020603050405020304" pitchFamily="18" charset="0"/>
              </a:rPr>
              <a:t>-</a:t>
            </a:r>
            <a:r>
              <a:rPr lang="fr-FR" sz="1600" kern="100" dirty="0">
                <a:effectLst/>
                <a:latin typeface="Georgia" panose="02040502050405020303" pitchFamily="18" charset="0"/>
                <a:ea typeface="Calibri" panose="020F0502020204030204" pitchFamily="34" charset="0"/>
                <a:cs typeface="Times New Roman" panose="02020603050405020304" pitchFamily="18" charset="0"/>
              </a:rPr>
              <a:t>fort</a:t>
            </a:r>
            <a:endParaRPr lang="fr-FR" sz="1600" kern="100" dirty="0">
              <a:latin typeface="Georgia" panose="02040502050405020303"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fr-FR" sz="1600" dirty="0">
                <a:effectLst/>
                <a:latin typeface="Georgia" panose="02040502050405020303" pitchFamily="18" charset="0"/>
                <a:ea typeface="Calibri" panose="020F0502020204030204" pitchFamily="34" charset="0"/>
                <a:cs typeface="Times New Roman" panose="02020603050405020304" pitchFamily="18" charset="0"/>
              </a:rPr>
              <a:t>Plan de continuité en cas de sinistre , accidents.</a:t>
            </a:r>
            <a:endParaRPr lang="fr-FR" sz="1600" kern="100" dirty="0">
              <a:effectLst/>
              <a:latin typeface="Georgia" panose="02040502050405020303"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fr-FR" sz="1600" dirty="0">
                <a:effectLst/>
                <a:latin typeface="Georgia" panose="02040502050405020303" pitchFamily="18" charset="0"/>
                <a:ea typeface="Calibri" panose="020F0502020204030204" pitchFamily="34" charset="0"/>
                <a:cs typeface="Times New Roman" panose="02020603050405020304" pitchFamily="18" charset="0"/>
              </a:rPr>
              <a:t>Assurance contre le cyber risque</a:t>
            </a:r>
          </a:p>
          <a:p>
            <a:pPr>
              <a:buFont typeface="Wingdings" panose="05000000000000000000" pitchFamily="2" charset="2"/>
              <a:buChar char="q"/>
            </a:pPr>
            <a:r>
              <a:rPr lang="fr-FR" sz="1600" kern="100" dirty="0">
                <a:latin typeface="Georgia" panose="02040502050405020303" pitchFamily="18" charset="0"/>
                <a:ea typeface="Calibri" panose="020F0502020204030204" pitchFamily="34" charset="0"/>
                <a:cs typeface="Times New Roman" panose="02020603050405020304" pitchFamily="18" charset="0"/>
              </a:rPr>
              <a:t>Aucun visiteur sans surveillance</a:t>
            </a:r>
          </a:p>
        </p:txBody>
      </p:sp>
      <p:sp>
        <p:nvSpPr>
          <p:cNvPr id="4" name="Espace réservé du pied de page 3">
            <a:extLst>
              <a:ext uri="{FF2B5EF4-FFF2-40B4-BE49-F238E27FC236}">
                <a16:creationId xmlns:a16="http://schemas.microsoft.com/office/drawing/2014/main" id="{BEDD624C-20A3-93A0-CA78-EDD248CC7183}"/>
              </a:ext>
            </a:extLst>
          </p:cNvPr>
          <p:cNvSpPr>
            <a:spLocks noGrp="1"/>
          </p:cNvSpPr>
          <p:nvPr>
            <p:ph type="ftr" sz="quarter" idx="11"/>
          </p:nvPr>
        </p:nvSpPr>
        <p:spPr/>
        <p:txBody>
          <a:bodyPr/>
          <a:lstStyle/>
          <a:p>
            <a:r>
              <a:rPr lang="fr-FR"/>
              <a:t>cybermoi/s 2024 dr salliot adeline urps</a:t>
            </a:r>
          </a:p>
        </p:txBody>
      </p:sp>
      <p:pic>
        <p:nvPicPr>
          <p:cNvPr id="6" name="Image 5">
            <a:extLst>
              <a:ext uri="{FF2B5EF4-FFF2-40B4-BE49-F238E27FC236}">
                <a16:creationId xmlns:a16="http://schemas.microsoft.com/office/drawing/2014/main" id="{302459BA-3177-36C4-8EA9-2E2A1BBB3EB5}"/>
              </a:ext>
            </a:extLst>
          </p:cNvPr>
          <p:cNvPicPr>
            <a:picLocks noChangeAspect="1"/>
          </p:cNvPicPr>
          <p:nvPr/>
        </p:nvPicPr>
        <p:blipFill>
          <a:blip r:embed="rId2"/>
          <a:stretch>
            <a:fillRect/>
          </a:stretch>
        </p:blipFill>
        <p:spPr>
          <a:xfrm>
            <a:off x="3798431" y="2684152"/>
            <a:ext cx="5721593" cy="622195"/>
          </a:xfrm>
          <a:prstGeom prst="rect">
            <a:avLst/>
          </a:prstGeom>
        </p:spPr>
      </p:pic>
    </p:spTree>
    <p:extLst>
      <p:ext uri="{BB962C8B-B14F-4D97-AF65-F5344CB8AC3E}">
        <p14:creationId xmlns:p14="http://schemas.microsoft.com/office/powerpoint/2010/main" val="180487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875C35-2C38-78EE-766F-FD151C51477A}"/>
              </a:ext>
            </a:extLst>
          </p:cNvPr>
          <p:cNvSpPr>
            <a:spLocks noGrp="1"/>
          </p:cNvSpPr>
          <p:nvPr>
            <p:ph type="title"/>
          </p:nvPr>
        </p:nvSpPr>
        <p:spPr>
          <a:xfrm>
            <a:off x="677334" y="451513"/>
            <a:ext cx="8596668" cy="812511"/>
          </a:xfrm>
        </p:spPr>
        <p:txBody>
          <a:bodyPr/>
          <a:lstStyle/>
          <a:p>
            <a:pPr algn="ctr"/>
            <a:r>
              <a:rPr lang="fr-FR" dirty="0">
                <a:solidFill>
                  <a:schemeClr val="accent2"/>
                </a:solidFill>
                <a:latin typeface="Georgia" panose="02040502050405020303" pitchFamily="18" charset="0"/>
              </a:rPr>
              <a:t>Mesures organisationnelles</a:t>
            </a:r>
          </a:p>
        </p:txBody>
      </p:sp>
      <p:sp>
        <p:nvSpPr>
          <p:cNvPr id="3" name="Espace réservé du contenu 2">
            <a:extLst>
              <a:ext uri="{FF2B5EF4-FFF2-40B4-BE49-F238E27FC236}">
                <a16:creationId xmlns:a16="http://schemas.microsoft.com/office/drawing/2014/main" id="{537B7EF5-6A97-7DE0-1C9B-568565D84D0D}"/>
              </a:ext>
            </a:extLst>
          </p:cNvPr>
          <p:cNvSpPr>
            <a:spLocks noGrp="1"/>
          </p:cNvSpPr>
          <p:nvPr>
            <p:ph idx="1"/>
          </p:nvPr>
        </p:nvSpPr>
        <p:spPr>
          <a:xfrm>
            <a:off x="677334" y="1264025"/>
            <a:ext cx="8596668" cy="4777338"/>
          </a:xfrm>
        </p:spPr>
        <p:txBody>
          <a:bodyPr>
            <a:normAutofit fontScale="77500" lnSpcReduction="20000"/>
          </a:bodyPr>
          <a:lstStyle/>
          <a:p>
            <a:pPr>
              <a:buFont typeface="Wingdings" panose="05000000000000000000" pitchFamily="2" charset="2"/>
              <a:buChar char="q"/>
            </a:pPr>
            <a:r>
              <a:rPr lang="fr-FR" dirty="0">
                <a:solidFill>
                  <a:schemeClr val="tx1"/>
                </a:solidFill>
                <a:latin typeface="Georgia" panose="02040502050405020303" pitchFamily="18" charset="0"/>
                <a:cs typeface="Arial" panose="020B0604020202020204" pitchFamily="34" charset="0"/>
              </a:rPr>
              <a:t>Politique de contrôle d’accès aux données : tracer et authentifier</a:t>
            </a:r>
          </a:p>
          <a:p>
            <a:pPr lvl="1">
              <a:buFont typeface="Wingdings" panose="05000000000000000000" pitchFamily="2" charset="2"/>
              <a:buChar char="q"/>
            </a:pPr>
            <a:r>
              <a:rPr lang="fr-FR" dirty="0">
                <a:latin typeface="Georgia" panose="02040502050405020303" pitchFamily="18" charset="0"/>
              </a:rPr>
              <a:t>Politique de mot de passe rigoureuse pour l’accès aux postes de travail et certains fichiers: utiliser un gestionnaire de mot de passe ( KEEPASS)</a:t>
            </a:r>
          </a:p>
          <a:p>
            <a:pPr lvl="1">
              <a:buFont typeface="Wingdings" panose="05000000000000000000" pitchFamily="2" charset="2"/>
              <a:buChar char="q"/>
            </a:pPr>
            <a:r>
              <a:rPr lang="fr-FR" dirty="0">
                <a:solidFill>
                  <a:schemeClr val="tx1"/>
                </a:solidFill>
                <a:effectLst/>
                <a:latin typeface="Georgia" panose="02040502050405020303" pitchFamily="18" charset="0"/>
                <a:ea typeface="Calibri" panose="020F0502020204030204" pitchFamily="34" charset="0"/>
                <a:cs typeface="Arial" panose="020B0604020202020204" pitchFamily="34" charset="0"/>
              </a:rPr>
              <a:t>Séparer la Base active des  archives</a:t>
            </a:r>
          </a:p>
          <a:p>
            <a:pPr>
              <a:buFont typeface="Wingdings" panose="05000000000000000000" pitchFamily="2" charset="2"/>
              <a:buChar char="q"/>
            </a:pPr>
            <a:endParaRPr lang="fr-FR" sz="1800" dirty="0">
              <a:solidFill>
                <a:schemeClr val="tx1"/>
              </a:solidFill>
              <a:effectLst/>
              <a:latin typeface="Georgia" panose="02040502050405020303" pitchFamily="18" charset="0"/>
              <a:ea typeface="Calibri" panose="020F0502020204030204" pitchFamily="34" charset="0"/>
              <a:cs typeface="Arial" panose="020B0604020202020204" pitchFamily="34" charset="0"/>
            </a:endParaRPr>
          </a:p>
          <a:p>
            <a:pPr>
              <a:buFont typeface="Wingdings" panose="05000000000000000000" pitchFamily="2" charset="2"/>
              <a:buChar char="q"/>
            </a:pPr>
            <a:r>
              <a:rPr lang="fr-FR" dirty="0">
                <a:solidFill>
                  <a:schemeClr val="tx1"/>
                </a:solidFill>
                <a:latin typeface="Georgia" panose="02040502050405020303" pitchFamily="18" charset="0"/>
                <a:cs typeface="Arial" panose="020B0604020202020204" pitchFamily="34" charset="0"/>
              </a:rPr>
              <a:t>Sensibiliser les utilisateurs :</a:t>
            </a:r>
          </a:p>
          <a:p>
            <a:pPr lvl="1">
              <a:buFont typeface="Wingdings" panose="05000000000000000000" pitchFamily="2" charset="2"/>
              <a:buChar char="q"/>
            </a:pPr>
            <a:r>
              <a:rPr lang="fr-FR" dirty="0">
                <a:solidFill>
                  <a:schemeClr val="tx1"/>
                </a:solidFill>
                <a:latin typeface="Georgia" panose="02040502050405020303" pitchFamily="18" charset="0"/>
                <a:cs typeface="Arial" panose="020B0604020202020204" pitchFamily="34" charset="0"/>
              </a:rPr>
              <a:t>documenter les procédures </a:t>
            </a:r>
          </a:p>
          <a:p>
            <a:pPr lvl="1">
              <a:buFont typeface="Wingdings" panose="05000000000000000000" pitchFamily="2" charset="2"/>
              <a:buChar char="q"/>
            </a:pPr>
            <a:r>
              <a:rPr lang="fr-FR" dirty="0">
                <a:solidFill>
                  <a:schemeClr val="tx1"/>
                </a:solidFill>
                <a:latin typeface="Georgia" panose="02040502050405020303" pitchFamily="18" charset="0"/>
                <a:cs typeface="Arial" panose="020B0604020202020204" pitchFamily="34" charset="0"/>
              </a:rPr>
              <a:t> les mettre à jour régulièrement.</a:t>
            </a:r>
          </a:p>
          <a:p>
            <a:pPr lvl="1">
              <a:buFont typeface="Wingdings" panose="05000000000000000000" pitchFamily="2" charset="2"/>
              <a:buChar char="q"/>
            </a:pPr>
            <a:r>
              <a:rPr lang="fr-FR" dirty="0">
                <a:solidFill>
                  <a:schemeClr val="tx1"/>
                </a:solidFill>
                <a:latin typeface="Georgia" panose="02040502050405020303" pitchFamily="18" charset="0"/>
                <a:cs typeface="Arial" panose="020B0604020202020204" pitchFamily="34" charset="0"/>
              </a:rPr>
              <a:t>MOOC, cyber quizz</a:t>
            </a:r>
          </a:p>
          <a:p>
            <a:pPr>
              <a:buFont typeface="Wingdings" panose="05000000000000000000" pitchFamily="2" charset="2"/>
              <a:buChar char="q"/>
            </a:pPr>
            <a:r>
              <a:rPr lang="fr-FR" dirty="0">
                <a:solidFill>
                  <a:schemeClr val="tx1"/>
                </a:solidFill>
                <a:latin typeface="Georgia" panose="02040502050405020303" pitchFamily="18" charset="0"/>
                <a:cs typeface="Arial" panose="020B0604020202020204" pitchFamily="34" charset="0"/>
              </a:rPr>
              <a:t>Politique de gestion des incidents ( registre incidents CNIL) + ANSSI</a:t>
            </a:r>
            <a:endParaRPr lang="fr-FR" dirty="0"/>
          </a:p>
          <a:p>
            <a:pPr lvl="1">
              <a:buFont typeface="Wingdings" panose="05000000000000000000" pitchFamily="2" charset="2"/>
              <a:buChar char="q"/>
            </a:pPr>
            <a:r>
              <a:rPr lang="fr-FR" dirty="0"/>
              <a:t>Malgré le registre doit être signalé à la CNIL toute violation de données personnelles susceptible de présenter un risque pour les droits et liberté des personnes dans un </a:t>
            </a:r>
            <a:r>
              <a:rPr lang="fr-FR" b="1" i="1" dirty="0"/>
              <a:t>délai de 72 heures. </a:t>
            </a:r>
          </a:p>
          <a:p>
            <a:pPr lvl="1">
              <a:buFont typeface="Wingdings" panose="05000000000000000000" pitchFamily="2" charset="2"/>
              <a:buChar char="q"/>
            </a:pPr>
            <a:r>
              <a:rPr lang="fr-FR" dirty="0"/>
              <a:t>Si ces risques sont élevés, il convient d’informer les personnes concernées.</a:t>
            </a:r>
          </a:p>
          <a:p>
            <a:pPr lvl="1">
              <a:buFont typeface="Wingdings" panose="05000000000000000000" pitchFamily="2" charset="2"/>
              <a:buChar char="q"/>
            </a:pPr>
            <a:r>
              <a:rPr lang="fr-FR" dirty="0"/>
              <a:t>Cybermalveillance.fr</a:t>
            </a:r>
          </a:p>
          <a:p>
            <a:pPr lvl="1">
              <a:buFont typeface="Wingdings" panose="05000000000000000000" pitchFamily="2" charset="2"/>
              <a:buChar char="q"/>
            </a:pPr>
            <a:r>
              <a:rPr lang="fr-FR" dirty="0"/>
              <a:t>monespaceNIS.fr</a:t>
            </a:r>
          </a:p>
          <a:p>
            <a:pPr lvl="1">
              <a:buFont typeface="Wingdings" panose="05000000000000000000" pitchFamily="2" charset="2"/>
              <a:buChar char="q"/>
            </a:pPr>
            <a:endParaRPr lang="fr-FR" dirty="0">
              <a:solidFill>
                <a:schemeClr val="tx1"/>
              </a:solidFill>
              <a:latin typeface="Georgia" panose="02040502050405020303" pitchFamily="18" charset="0"/>
              <a:cs typeface="Arial" panose="020B0604020202020204" pitchFamily="34" charset="0"/>
            </a:endParaRPr>
          </a:p>
          <a:p>
            <a:pPr>
              <a:buFont typeface="Wingdings" panose="05000000000000000000" pitchFamily="2" charset="2"/>
              <a:buChar char="q"/>
            </a:pPr>
            <a:r>
              <a:rPr lang="fr-FR" dirty="0">
                <a:solidFill>
                  <a:schemeClr val="tx1"/>
                </a:solidFill>
                <a:latin typeface="Georgia" panose="02040502050405020303" pitchFamily="18" charset="0"/>
                <a:cs typeface="Arial" panose="020B0604020202020204" pitchFamily="34" charset="0"/>
              </a:rPr>
              <a:t>Prévoir la destruction du matériel informatique en fin de vie .</a:t>
            </a:r>
          </a:p>
          <a:p>
            <a:pPr>
              <a:buFont typeface="Wingdings" panose="05000000000000000000" pitchFamily="2" charset="2"/>
              <a:buChar char="q"/>
            </a:pPr>
            <a:endParaRPr lang="fr-FR" dirty="0"/>
          </a:p>
          <a:p>
            <a:endParaRPr lang="fr-FR" dirty="0"/>
          </a:p>
        </p:txBody>
      </p:sp>
      <p:sp>
        <p:nvSpPr>
          <p:cNvPr id="4" name="Espace réservé du pied de page 3">
            <a:extLst>
              <a:ext uri="{FF2B5EF4-FFF2-40B4-BE49-F238E27FC236}">
                <a16:creationId xmlns:a16="http://schemas.microsoft.com/office/drawing/2014/main" id="{2DC22126-004F-383E-2E8A-81F4F0BA6938}"/>
              </a:ext>
            </a:extLst>
          </p:cNvPr>
          <p:cNvSpPr>
            <a:spLocks noGrp="1"/>
          </p:cNvSpPr>
          <p:nvPr>
            <p:ph type="ftr" sz="quarter" idx="11"/>
          </p:nvPr>
        </p:nvSpPr>
        <p:spPr/>
        <p:txBody>
          <a:bodyPr/>
          <a:lstStyle/>
          <a:p>
            <a:r>
              <a:rPr lang="fr-FR"/>
              <a:t>cybermoi/s 2024 dr salliot adeline urps</a:t>
            </a:r>
          </a:p>
        </p:txBody>
      </p:sp>
      <p:pic>
        <p:nvPicPr>
          <p:cNvPr id="5" name="Image 4">
            <a:extLst>
              <a:ext uri="{FF2B5EF4-FFF2-40B4-BE49-F238E27FC236}">
                <a16:creationId xmlns:a16="http://schemas.microsoft.com/office/drawing/2014/main" id="{64E4CCA6-233B-C0EF-E419-80FF4B042DFF}"/>
              </a:ext>
            </a:extLst>
          </p:cNvPr>
          <p:cNvPicPr>
            <a:picLocks noChangeAspect="1"/>
          </p:cNvPicPr>
          <p:nvPr/>
        </p:nvPicPr>
        <p:blipFill>
          <a:blip r:embed="rId2"/>
          <a:stretch>
            <a:fillRect/>
          </a:stretch>
        </p:blipFill>
        <p:spPr>
          <a:xfrm>
            <a:off x="9692423" y="4344478"/>
            <a:ext cx="2499577" cy="2164268"/>
          </a:xfrm>
          <a:prstGeom prst="rect">
            <a:avLst/>
          </a:prstGeom>
        </p:spPr>
      </p:pic>
    </p:spTree>
    <p:extLst>
      <p:ext uri="{BB962C8B-B14F-4D97-AF65-F5344CB8AC3E}">
        <p14:creationId xmlns:p14="http://schemas.microsoft.com/office/powerpoint/2010/main" val="355822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8FF9A2A-473E-0952-498E-B8833E1CFFDB}"/>
              </a:ext>
            </a:extLst>
          </p:cNvPr>
          <p:cNvSpPr>
            <a:spLocks noGrp="1"/>
          </p:cNvSpPr>
          <p:nvPr>
            <p:ph type="title"/>
          </p:nvPr>
        </p:nvSpPr>
        <p:spPr>
          <a:xfrm>
            <a:off x="838200" y="365126"/>
            <a:ext cx="8435802" cy="829608"/>
          </a:xfrm>
        </p:spPr>
        <p:txBody>
          <a:bodyPr>
            <a:normAutofit/>
          </a:bodyPr>
          <a:lstStyle/>
          <a:p>
            <a:pPr algn="ctr"/>
            <a:endParaRPr lang="fr-FR" sz="2800" b="1" dirty="0">
              <a:solidFill>
                <a:schemeClr val="accent2"/>
              </a:solidFill>
              <a:latin typeface="Georgia" panose="02040502050405020303" pitchFamily="18" charset="0"/>
            </a:endParaRPr>
          </a:p>
        </p:txBody>
      </p:sp>
      <p:sp>
        <p:nvSpPr>
          <p:cNvPr id="5" name="Espace réservé du contenu 4">
            <a:extLst>
              <a:ext uri="{FF2B5EF4-FFF2-40B4-BE49-F238E27FC236}">
                <a16:creationId xmlns:a16="http://schemas.microsoft.com/office/drawing/2014/main" id="{31880627-D19A-9624-265A-5AC6C693835E}"/>
              </a:ext>
            </a:extLst>
          </p:cNvPr>
          <p:cNvSpPr>
            <a:spLocks noGrp="1"/>
          </p:cNvSpPr>
          <p:nvPr>
            <p:ph idx="1"/>
          </p:nvPr>
        </p:nvSpPr>
        <p:spPr>
          <a:xfrm>
            <a:off x="677334" y="1465729"/>
            <a:ext cx="8596668" cy="4575633"/>
          </a:xfrm>
        </p:spPr>
        <p:txBody>
          <a:bodyPr>
            <a:normAutofit/>
          </a:bodyPr>
          <a:lstStyle/>
          <a:p>
            <a:endParaRPr lang="fr-FR" dirty="0">
              <a:latin typeface="Georgia" panose="02040502050405020303" pitchFamily="18" charset="0"/>
            </a:endParaRPr>
          </a:p>
        </p:txBody>
      </p:sp>
      <p:sp>
        <p:nvSpPr>
          <p:cNvPr id="2" name="Espace réservé du pied de page 1">
            <a:extLst>
              <a:ext uri="{FF2B5EF4-FFF2-40B4-BE49-F238E27FC236}">
                <a16:creationId xmlns:a16="http://schemas.microsoft.com/office/drawing/2014/main" id="{0F9BCB4A-6D01-49BE-85BB-149116897807}"/>
              </a:ext>
            </a:extLst>
          </p:cNvPr>
          <p:cNvSpPr>
            <a:spLocks noGrp="1"/>
          </p:cNvSpPr>
          <p:nvPr>
            <p:ph type="ftr" sz="quarter" idx="11"/>
          </p:nvPr>
        </p:nvSpPr>
        <p:spPr/>
        <p:txBody>
          <a:bodyPr/>
          <a:lstStyle/>
          <a:p>
            <a:r>
              <a:rPr lang="fr-FR"/>
              <a:t>cybermoi/s 2024 dr salliot adeline urps</a:t>
            </a:r>
          </a:p>
        </p:txBody>
      </p:sp>
      <p:pic>
        <p:nvPicPr>
          <p:cNvPr id="8" name="Image 7">
            <a:extLst>
              <a:ext uri="{FF2B5EF4-FFF2-40B4-BE49-F238E27FC236}">
                <a16:creationId xmlns:a16="http://schemas.microsoft.com/office/drawing/2014/main" id="{A6D6DAD7-0BB3-76C0-864B-44F1814BECB3}"/>
              </a:ext>
            </a:extLst>
          </p:cNvPr>
          <p:cNvPicPr>
            <a:picLocks noChangeAspect="1"/>
          </p:cNvPicPr>
          <p:nvPr/>
        </p:nvPicPr>
        <p:blipFill>
          <a:blip r:embed="rId2"/>
          <a:stretch>
            <a:fillRect/>
          </a:stretch>
        </p:blipFill>
        <p:spPr>
          <a:xfrm>
            <a:off x="776980" y="451513"/>
            <a:ext cx="10576820" cy="5676235"/>
          </a:xfrm>
          <a:prstGeom prst="rect">
            <a:avLst/>
          </a:prstGeom>
        </p:spPr>
      </p:pic>
    </p:spTree>
    <p:extLst>
      <p:ext uri="{BB962C8B-B14F-4D97-AF65-F5344CB8AC3E}">
        <p14:creationId xmlns:p14="http://schemas.microsoft.com/office/powerpoint/2010/main" val="746445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ficher l’image source">
            <a:extLst>
              <a:ext uri="{FF2B5EF4-FFF2-40B4-BE49-F238E27FC236}">
                <a16:creationId xmlns:a16="http://schemas.microsoft.com/office/drawing/2014/main" id="{FBDE4EAE-BBA5-3189-C668-FBD74EB76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404813"/>
            <a:ext cx="3538537" cy="1557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FC971CD-13E5-8619-D9FF-1E13EF86F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2219325"/>
            <a:ext cx="5857875" cy="4476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ficher l’image source">
            <a:extLst>
              <a:ext uri="{FF2B5EF4-FFF2-40B4-BE49-F238E27FC236}">
                <a16:creationId xmlns:a16="http://schemas.microsoft.com/office/drawing/2014/main" id="{7437A256-EB0D-C12D-6ED7-F5CF8042A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2288" y="2219325"/>
            <a:ext cx="4695825" cy="454979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2914A0CF-BD23-8F49-57B9-7F02E8F51B8B}"/>
              </a:ext>
            </a:extLst>
          </p:cNvPr>
          <p:cNvSpPr txBox="1"/>
          <p:nvPr/>
        </p:nvSpPr>
        <p:spPr>
          <a:xfrm>
            <a:off x="4305300" y="404813"/>
            <a:ext cx="7262813" cy="1200329"/>
          </a:xfrm>
          <a:prstGeom prst="rect">
            <a:avLst/>
          </a:prstGeom>
          <a:noFill/>
        </p:spPr>
        <p:txBody>
          <a:bodyPr wrap="square" rtlCol="0">
            <a:spAutoFit/>
          </a:bodyPr>
          <a:lstStyle/>
          <a:p>
            <a:r>
              <a:rPr lang="fr-FR" dirty="0"/>
              <a:t>Keepass2 est un logiciel  conseillé par ANSSI.</a:t>
            </a:r>
          </a:p>
          <a:p>
            <a:r>
              <a:rPr lang="fr-FR" dirty="0"/>
              <a:t>Un seul mot de passe à retenir pour accéder à la base de données. </a:t>
            </a:r>
          </a:p>
          <a:p>
            <a:r>
              <a:rPr lang="fr-FR" dirty="0"/>
              <a:t>Le logiciel liste les différents mots de passe et en génère en fonction des critères préétablis.</a:t>
            </a:r>
          </a:p>
        </p:txBody>
      </p:sp>
      <p:sp>
        <p:nvSpPr>
          <p:cNvPr id="3" name="Espace réservé du pied de page 2">
            <a:extLst>
              <a:ext uri="{FF2B5EF4-FFF2-40B4-BE49-F238E27FC236}">
                <a16:creationId xmlns:a16="http://schemas.microsoft.com/office/drawing/2014/main" id="{9C19124F-8F3E-80CF-31B8-8C5838C8AD17}"/>
              </a:ext>
            </a:extLst>
          </p:cNvPr>
          <p:cNvSpPr>
            <a:spLocks noGrp="1"/>
          </p:cNvSpPr>
          <p:nvPr>
            <p:ph type="ftr" sz="quarter" idx="11"/>
          </p:nvPr>
        </p:nvSpPr>
        <p:spPr/>
        <p:txBody>
          <a:bodyPr/>
          <a:lstStyle/>
          <a:p>
            <a:r>
              <a:rPr lang="fr-FR"/>
              <a:t>cybermoi/s 2024 dr salliot adeline urps</a:t>
            </a:r>
          </a:p>
        </p:txBody>
      </p:sp>
    </p:spTree>
    <p:extLst>
      <p:ext uri="{BB962C8B-B14F-4D97-AF65-F5344CB8AC3E}">
        <p14:creationId xmlns:p14="http://schemas.microsoft.com/office/powerpoint/2010/main" val="3017558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59054E-6FC8-EE88-07C3-18BFD5DABCF2}"/>
              </a:ext>
            </a:extLst>
          </p:cNvPr>
          <p:cNvSpPr>
            <a:spLocks noGrp="1"/>
          </p:cNvSpPr>
          <p:nvPr>
            <p:ph type="title"/>
          </p:nvPr>
        </p:nvSpPr>
        <p:spPr>
          <a:xfrm>
            <a:off x="677334" y="242048"/>
            <a:ext cx="8596668" cy="739587"/>
          </a:xfrm>
        </p:spPr>
        <p:txBody>
          <a:bodyPr>
            <a:normAutofit fontScale="90000"/>
          </a:bodyPr>
          <a:lstStyle/>
          <a:p>
            <a:pPr algn="ctr"/>
            <a:r>
              <a:rPr lang="fr-FR" sz="3100" dirty="0"/>
              <a:t>Hygiène informatique : supports fixes et mobiles</a:t>
            </a:r>
            <a:br>
              <a:rPr lang="fr-FR" dirty="0"/>
            </a:br>
            <a:br>
              <a:rPr lang="fr-FR" dirty="0"/>
            </a:br>
            <a:endParaRPr lang="fr-FR" dirty="0"/>
          </a:p>
        </p:txBody>
      </p:sp>
      <p:sp>
        <p:nvSpPr>
          <p:cNvPr id="3" name="Espace réservé du contenu 2">
            <a:extLst>
              <a:ext uri="{FF2B5EF4-FFF2-40B4-BE49-F238E27FC236}">
                <a16:creationId xmlns:a16="http://schemas.microsoft.com/office/drawing/2014/main" id="{33BD0078-9D0E-240D-EECD-9E558BFEF6EE}"/>
              </a:ext>
            </a:extLst>
          </p:cNvPr>
          <p:cNvSpPr>
            <a:spLocks noGrp="1"/>
          </p:cNvSpPr>
          <p:nvPr>
            <p:ph idx="1"/>
          </p:nvPr>
        </p:nvSpPr>
        <p:spPr>
          <a:xfrm>
            <a:off x="677334" y="981636"/>
            <a:ext cx="8596668" cy="5059728"/>
          </a:xfrm>
        </p:spPr>
        <p:txBody>
          <a:bodyPr>
            <a:normAutofit fontScale="32500" lnSpcReduction="20000"/>
          </a:bodyPr>
          <a:lstStyle/>
          <a:p>
            <a:pPr marL="0" indent="0">
              <a:buNone/>
            </a:pPr>
            <a:r>
              <a:rPr lang="fr-FR" b="0" i="0" dirty="0">
                <a:solidFill>
                  <a:schemeClr val="accent2"/>
                </a:solidFill>
                <a:effectLst/>
                <a:latin typeface="Georgia" panose="02040502050405020303" pitchFamily="18" charset="0"/>
              </a:rPr>
              <a:t> </a:t>
            </a:r>
          </a:p>
          <a:p>
            <a:pPr>
              <a:buFont typeface="Wingdings" panose="05000000000000000000" pitchFamily="2" charset="2"/>
              <a:buChar char="q"/>
            </a:pPr>
            <a:r>
              <a:rPr lang="fr-FR" sz="4400" dirty="0">
                <a:latin typeface="Georgia" panose="02040502050405020303" pitchFamily="18" charset="0"/>
              </a:rPr>
              <a:t>Anticiper le risque de perte et divulgation des données:</a:t>
            </a:r>
          </a:p>
          <a:p>
            <a:pPr lvl="2">
              <a:buFont typeface="Wingdings" panose="05000000000000000000" pitchFamily="2" charset="2"/>
              <a:buChar char="q"/>
            </a:pPr>
            <a:r>
              <a:rPr lang="fr-FR" sz="4200" dirty="0">
                <a:latin typeface="Georgia" panose="02040502050405020303" pitchFamily="18" charset="0"/>
              </a:rPr>
              <a:t>Sauvegarde: journalière, hebdomadaire </a:t>
            </a:r>
          </a:p>
          <a:p>
            <a:pPr lvl="2">
              <a:buFont typeface="Wingdings" panose="05000000000000000000" pitchFamily="2" charset="2"/>
              <a:buChar char="q"/>
            </a:pPr>
            <a:r>
              <a:rPr lang="fr-FR" sz="4200" dirty="0">
                <a:latin typeface="Georgia" panose="02040502050405020303" pitchFamily="18" charset="0"/>
              </a:rPr>
              <a:t>Chiffrement systématique des données sur les supports amovibles. </a:t>
            </a:r>
          </a:p>
          <a:p>
            <a:pPr lvl="2">
              <a:buFont typeface="Wingdings" panose="05000000000000000000" pitchFamily="2" charset="2"/>
              <a:buChar char="q"/>
            </a:pPr>
            <a:r>
              <a:rPr lang="fr-FR" sz="4200" dirty="0">
                <a:latin typeface="Georgia" panose="02040502050405020303" pitchFamily="18" charset="0"/>
              </a:rPr>
              <a:t>Utiliser des cloud certifiés HDS (Hébergeur de Données de Santé) et/ou  </a:t>
            </a:r>
            <a:r>
              <a:rPr lang="fr-FR" sz="4200" b="1" dirty="0" err="1">
                <a:solidFill>
                  <a:schemeClr val="tx1"/>
                </a:solidFill>
                <a:highlight>
                  <a:srgbClr val="FFFF00"/>
                </a:highlight>
                <a:latin typeface="Georgia" panose="02040502050405020303" pitchFamily="18" charset="0"/>
              </a:rPr>
              <a:t>SecNumCloud</a:t>
            </a:r>
            <a:r>
              <a:rPr lang="fr-FR" sz="4200" dirty="0">
                <a:solidFill>
                  <a:schemeClr val="accent2"/>
                </a:solidFill>
                <a:latin typeface="Georgia" panose="02040502050405020303" pitchFamily="18" charset="0"/>
              </a:rPr>
              <a:t> </a:t>
            </a:r>
            <a:endParaRPr lang="fr-FR" sz="4200" dirty="0">
              <a:latin typeface="Georgia" panose="02040502050405020303" pitchFamily="18" charset="0"/>
            </a:endParaRPr>
          </a:p>
          <a:p>
            <a:pPr lvl="2">
              <a:buFont typeface="Wingdings" panose="05000000000000000000" pitchFamily="2" charset="2"/>
              <a:buChar char="q"/>
            </a:pPr>
            <a:r>
              <a:rPr lang="fr-FR" sz="4200" dirty="0">
                <a:latin typeface="Georgia" panose="02040502050405020303" pitchFamily="18" charset="0"/>
              </a:rPr>
              <a:t>Firewall, WIFI non partagé.</a:t>
            </a:r>
          </a:p>
          <a:p>
            <a:pPr>
              <a:buFont typeface="Wingdings" panose="05000000000000000000" pitchFamily="2" charset="2"/>
              <a:buChar char="q"/>
            </a:pPr>
            <a:r>
              <a:rPr lang="fr-FR" sz="4400" kern="100" dirty="0">
                <a:latin typeface="Georgia" panose="02040502050405020303" pitchFamily="18" charset="0"/>
                <a:ea typeface="Calibri" panose="020F0502020204030204" pitchFamily="34" charset="0"/>
                <a:cs typeface="Times New Roman" panose="02020603050405020304" pitchFamily="18" charset="0"/>
              </a:rPr>
              <a:t>Mise à jour automatique des logiciels, antivirus sur le site de référence.</a:t>
            </a:r>
          </a:p>
          <a:p>
            <a:pPr>
              <a:buFont typeface="Wingdings" panose="05000000000000000000" pitchFamily="2" charset="2"/>
              <a:buChar char="q"/>
            </a:pPr>
            <a:r>
              <a:rPr lang="fr-FR" sz="4400" kern="100" dirty="0">
                <a:latin typeface="Georgia" panose="02040502050405020303" pitchFamily="18" charset="0"/>
                <a:ea typeface="Calibri" panose="020F0502020204030204" pitchFamily="34" charset="0"/>
                <a:cs typeface="Times New Roman" panose="02020603050405020304" pitchFamily="18" charset="0"/>
              </a:rPr>
              <a:t>Lutter contre l'ingénierie sociale: navigation privée, cookies</a:t>
            </a:r>
          </a:p>
          <a:p>
            <a:pPr>
              <a:buFont typeface="Wingdings" panose="05000000000000000000" pitchFamily="2" charset="2"/>
              <a:buChar char="q"/>
            </a:pPr>
            <a:r>
              <a:rPr lang="fr-FR" sz="4400" dirty="0">
                <a:solidFill>
                  <a:schemeClr val="tx1"/>
                </a:solidFill>
                <a:latin typeface="Georgia" panose="02040502050405020303" pitchFamily="18" charset="0"/>
                <a:cs typeface="Arial" panose="020B0604020202020204" pitchFamily="34" charset="0"/>
              </a:rPr>
              <a:t>Si plusieurs utilisateurs coexistent sur le serveur, faites installer</a:t>
            </a:r>
          </a:p>
          <a:p>
            <a:pPr lvl="2">
              <a:buFont typeface="Wingdings" panose="05000000000000000000" pitchFamily="2" charset="2"/>
              <a:buChar char="q"/>
            </a:pPr>
            <a:r>
              <a:rPr lang="fr-FR" sz="4200" dirty="0">
                <a:solidFill>
                  <a:schemeClr val="tx1"/>
                </a:solidFill>
                <a:latin typeface="Georgia" panose="02040502050405020303" pitchFamily="18" charset="0"/>
                <a:cs typeface="Arial" panose="020B0604020202020204" pitchFamily="34" charset="0"/>
              </a:rPr>
              <a:t> un compte administrateur (droit maximal pour installation des logiciels, mise à jour), </a:t>
            </a:r>
          </a:p>
          <a:p>
            <a:pPr lvl="2">
              <a:buFont typeface="Wingdings" panose="05000000000000000000" pitchFamily="2" charset="2"/>
              <a:buChar char="q"/>
            </a:pPr>
            <a:r>
              <a:rPr lang="fr-FR" sz="4200" dirty="0">
                <a:solidFill>
                  <a:schemeClr val="tx1"/>
                </a:solidFill>
                <a:latin typeface="Georgia" panose="02040502050405020303" pitchFamily="18" charset="0"/>
                <a:cs typeface="Arial" panose="020B0604020202020204" pitchFamily="34" charset="0"/>
              </a:rPr>
              <a:t>des comptes utilisateurs nominatifs (accès avec mot de passe) </a:t>
            </a:r>
          </a:p>
          <a:p>
            <a:pPr lvl="2">
              <a:buFont typeface="Wingdings" panose="05000000000000000000" pitchFamily="2" charset="2"/>
              <a:buChar char="q"/>
            </a:pPr>
            <a:r>
              <a:rPr lang="fr-FR" sz="4200" dirty="0">
                <a:solidFill>
                  <a:schemeClr val="tx1"/>
                </a:solidFill>
                <a:latin typeface="Georgia" panose="02040502050405020303" pitchFamily="18" charset="0"/>
                <a:cs typeface="Arial" panose="020B0604020202020204" pitchFamily="34" charset="0"/>
              </a:rPr>
              <a:t>et un compte invité ( droits limités)</a:t>
            </a:r>
          </a:p>
          <a:p>
            <a:pPr lvl="0">
              <a:lnSpc>
                <a:spcPct val="107000"/>
              </a:lnSpc>
              <a:spcAft>
                <a:spcPts val="800"/>
              </a:spcAft>
              <a:buFont typeface="Wingdings" panose="05000000000000000000" pitchFamily="2" charset="2"/>
              <a:buChar char="q"/>
            </a:pPr>
            <a:r>
              <a:rPr lang="fr-FR" sz="4400" kern="100" dirty="0">
                <a:effectLst/>
                <a:latin typeface="Georgia" panose="02040502050405020303" pitchFamily="18" charset="0"/>
                <a:ea typeface="Calibri" panose="020F0502020204030204" pitchFamily="34" charset="0"/>
                <a:cs typeface="Times New Roman" panose="02020603050405020304" pitchFamily="18" charset="0"/>
              </a:rPr>
              <a:t> Séparer les usages pro et personnels (mails)</a:t>
            </a:r>
          </a:p>
          <a:p>
            <a:pPr lvl="0">
              <a:lnSpc>
                <a:spcPct val="107000"/>
              </a:lnSpc>
              <a:spcAft>
                <a:spcPts val="800"/>
              </a:spcAft>
              <a:buFont typeface="Wingdings" panose="05000000000000000000" pitchFamily="2" charset="2"/>
              <a:buChar char="q"/>
            </a:pPr>
            <a:r>
              <a:rPr lang="fr-FR" sz="4400" kern="100" dirty="0">
                <a:solidFill>
                  <a:schemeClr val="tx1"/>
                </a:solidFill>
                <a:latin typeface="Georgia" panose="02040502050405020303" pitchFamily="18" charset="0"/>
                <a:ea typeface="Calibri" panose="020F0502020204030204" pitchFamily="34" charset="0"/>
                <a:cs typeface="Times New Roman" panose="02020603050405020304" pitchFamily="18" charset="0"/>
              </a:rPr>
              <a:t>Double authentification</a:t>
            </a:r>
          </a:p>
          <a:p>
            <a:pPr lvl="3">
              <a:buFont typeface="Wingdings" panose="05000000000000000000" pitchFamily="2" charset="2"/>
              <a:buChar char="Ø"/>
            </a:pPr>
            <a:endParaRPr lang="fr-FR" dirty="0">
              <a:solidFill>
                <a:schemeClr val="tx1"/>
              </a:solidFill>
              <a:latin typeface="Georgia" panose="02040502050405020303" pitchFamily="18" charset="0"/>
              <a:cs typeface="Arial" panose="020B0604020202020204" pitchFamily="34" charset="0"/>
            </a:endParaRPr>
          </a:p>
          <a:p>
            <a:pPr lvl="3">
              <a:buFont typeface="Wingdings" panose="05000000000000000000" pitchFamily="2" charset="2"/>
              <a:buChar char="Ø"/>
            </a:pPr>
            <a:endParaRPr lang="fr-FR" dirty="0">
              <a:solidFill>
                <a:schemeClr val="tx1"/>
              </a:solidFill>
              <a:latin typeface="Georgia" panose="02040502050405020303" pitchFamily="18" charset="0"/>
              <a:cs typeface="Arial" panose="020B0604020202020204" pitchFamily="34" charset="0"/>
            </a:endParaRPr>
          </a:p>
          <a:p>
            <a:pPr lvl="3">
              <a:buFont typeface="Wingdings" panose="05000000000000000000" pitchFamily="2" charset="2"/>
              <a:buChar char="Ø"/>
            </a:pPr>
            <a:endParaRPr lang="fr-FR" dirty="0">
              <a:solidFill>
                <a:schemeClr val="tx1"/>
              </a:solidFill>
              <a:latin typeface="Georgia" panose="02040502050405020303" pitchFamily="18" charset="0"/>
              <a:cs typeface="Arial" panose="020B0604020202020204" pitchFamily="34" charset="0"/>
            </a:endParaRPr>
          </a:p>
          <a:p>
            <a:pPr lvl="3">
              <a:buFont typeface="Wingdings" panose="05000000000000000000" pitchFamily="2" charset="2"/>
              <a:buChar char="Ø"/>
            </a:pPr>
            <a:endParaRPr lang="fr-FR" dirty="0">
              <a:solidFill>
                <a:schemeClr val="tx1"/>
              </a:solidFill>
              <a:latin typeface="Georgia" panose="02040502050405020303" pitchFamily="18" charset="0"/>
              <a:cs typeface="Arial" panose="020B0604020202020204" pitchFamily="34" charset="0"/>
            </a:endParaRPr>
          </a:p>
          <a:p>
            <a:pPr>
              <a:buFont typeface="Wingdings" panose="05000000000000000000" pitchFamily="2" charset="2"/>
              <a:buChar char="q"/>
            </a:pPr>
            <a:endParaRPr lang="fr-FR" dirty="0">
              <a:solidFill>
                <a:schemeClr val="tx1"/>
              </a:solidFill>
              <a:latin typeface="Georgia" panose="02040502050405020303" pitchFamily="18" charset="0"/>
              <a:cs typeface="Arial" panose="020B0604020202020204" pitchFamily="34" charset="0"/>
            </a:endParaRPr>
          </a:p>
          <a:p>
            <a:pPr lvl="3">
              <a:buFont typeface="Wingdings" panose="05000000000000000000" pitchFamily="2" charset="2"/>
              <a:buChar char="Ø"/>
            </a:pPr>
            <a:endParaRPr lang="fr-FR" dirty="0">
              <a:solidFill>
                <a:schemeClr val="tx1"/>
              </a:solidFill>
              <a:latin typeface="Georgia" panose="02040502050405020303" pitchFamily="18" charset="0"/>
              <a:cs typeface="Arial" panose="020B0604020202020204" pitchFamily="34" charset="0"/>
            </a:endParaRPr>
          </a:p>
          <a:p>
            <a:pPr>
              <a:buFont typeface="Wingdings" panose="05000000000000000000" pitchFamily="2" charset="2"/>
              <a:buChar char="q"/>
            </a:pPr>
            <a:endParaRPr lang="fr-FR" b="0" i="0" dirty="0">
              <a:solidFill>
                <a:schemeClr val="accent2"/>
              </a:solidFill>
              <a:effectLst/>
              <a:latin typeface="Georgia" panose="02040502050405020303" pitchFamily="18" charset="0"/>
            </a:endParaRPr>
          </a:p>
          <a:p>
            <a:endParaRPr lang="fr-FR" dirty="0"/>
          </a:p>
        </p:txBody>
      </p:sp>
      <p:sp>
        <p:nvSpPr>
          <p:cNvPr id="4" name="Espace réservé du pied de page 3">
            <a:extLst>
              <a:ext uri="{FF2B5EF4-FFF2-40B4-BE49-F238E27FC236}">
                <a16:creationId xmlns:a16="http://schemas.microsoft.com/office/drawing/2014/main" id="{E56D2A89-B5FE-C776-9008-8BD46F219341}"/>
              </a:ext>
            </a:extLst>
          </p:cNvPr>
          <p:cNvSpPr>
            <a:spLocks noGrp="1"/>
          </p:cNvSpPr>
          <p:nvPr>
            <p:ph type="ftr" sz="quarter" idx="11"/>
          </p:nvPr>
        </p:nvSpPr>
        <p:spPr/>
        <p:txBody>
          <a:bodyPr/>
          <a:lstStyle/>
          <a:p>
            <a:r>
              <a:rPr lang="fr-FR"/>
              <a:t>cybermoi/s 2024 dr salliot adeline urps</a:t>
            </a:r>
          </a:p>
        </p:txBody>
      </p:sp>
      <p:pic>
        <p:nvPicPr>
          <p:cNvPr id="5" name="Image 4">
            <a:extLst>
              <a:ext uri="{FF2B5EF4-FFF2-40B4-BE49-F238E27FC236}">
                <a16:creationId xmlns:a16="http://schemas.microsoft.com/office/drawing/2014/main" id="{2C337550-E120-F177-BEBD-E7847B3AA6BF}"/>
              </a:ext>
            </a:extLst>
          </p:cNvPr>
          <p:cNvPicPr>
            <a:picLocks noChangeAspect="1"/>
          </p:cNvPicPr>
          <p:nvPr/>
        </p:nvPicPr>
        <p:blipFill>
          <a:blip r:embed="rId2"/>
          <a:stretch>
            <a:fillRect/>
          </a:stretch>
        </p:blipFill>
        <p:spPr>
          <a:xfrm>
            <a:off x="9530752" y="4457020"/>
            <a:ext cx="2499577" cy="2164268"/>
          </a:xfrm>
          <a:prstGeom prst="rect">
            <a:avLst/>
          </a:prstGeom>
        </p:spPr>
      </p:pic>
    </p:spTree>
    <p:extLst>
      <p:ext uri="{BB962C8B-B14F-4D97-AF65-F5344CB8AC3E}">
        <p14:creationId xmlns:p14="http://schemas.microsoft.com/office/powerpoint/2010/main" val="788790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4C3D54-01A9-4D40-763D-691EF1AD42A7}"/>
              </a:ext>
            </a:extLst>
          </p:cNvPr>
          <p:cNvSpPr>
            <a:spLocks noGrp="1"/>
          </p:cNvSpPr>
          <p:nvPr>
            <p:ph type="title"/>
          </p:nvPr>
        </p:nvSpPr>
        <p:spPr>
          <a:xfrm>
            <a:off x="677334" y="609600"/>
            <a:ext cx="8596668" cy="560294"/>
          </a:xfrm>
        </p:spPr>
        <p:txBody>
          <a:bodyPr>
            <a:normAutofit/>
          </a:bodyPr>
          <a:lstStyle/>
          <a:p>
            <a:pPr algn="ctr"/>
            <a:r>
              <a:rPr lang="fr-FR" sz="2400" dirty="0">
                <a:solidFill>
                  <a:schemeClr val="accent2"/>
                </a:solidFill>
                <a:latin typeface="Georgia" panose="02040502050405020303" pitchFamily="18" charset="0"/>
              </a:rPr>
              <a:t>Exemple de </a:t>
            </a:r>
            <a:r>
              <a:rPr lang="fr-FR" sz="2400" b="1" dirty="0">
                <a:solidFill>
                  <a:schemeClr val="accent2"/>
                </a:solidFill>
                <a:latin typeface="Georgia" panose="02040502050405020303" pitchFamily="18" charset="0"/>
                <a:ea typeface="Times New Roman" panose="02020603050405020304" pitchFamily="18" charset="0"/>
              </a:rPr>
              <a:t>divulgation par négligence </a:t>
            </a:r>
            <a:endParaRPr lang="fr-FR" sz="2400" dirty="0">
              <a:solidFill>
                <a:schemeClr val="accent2"/>
              </a:solidFill>
              <a:latin typeface="Georgia" panose="02040502050405020303" pitchFamily="18" charset="0"/>
            </a:endParaRPr>
          </a:p>
        </p:txBody>
      </p:sp>
      <p:sp>
        <p:nvSpPr>
          <p:cNvPr id="3" name="Espace réservé du contenu 2">
            <a:extLst>
              <a:ext uri="{FF2B5EF4-FFF2-40B4-BE49-F238E27FC236}">
                <a16:creationId xmlns:a16="http://schemas.microsoft.com/office/drawing/2014/main" id="{86FE3DC5-A479-DC06-3EE5-327712789106}"/>
              </a:ext>
            </a:extLst>
          </p:cNvPr>
          <p:cNvSpPr>
            <a:spLocks noGrp="1"/>
          </p:cNvSpPr>
          <p:nvPr>
            <p:ph idx="1"/>
          </p:nvPr>
        </p:nvSpPr>
        <p:spPr>
          <a:xfrm>
            <a:off x="677334" y="1667435"/>
            <a:ext cx="8596668" cy="4373928"/>
          </a:xfrm>
        </p:spPr>
        <p:txBody>
          <a:bodyPr>
            <a:normAutofit/>
          </a:bodyPr>
          <a:lstStyle/>
          <a:p>
            <a:pPr>
              <a:buSzPts val="1000"/>
              <a:tabLst>
                <a:tab pos="457200" algn="l"/>
              </a:tabLst>
            </a:pPr>
            <a:r>
              <a:rPr lang="fr-FR" sz="1600" dirty="0">
                <a:solidFill>
                  <a:schemeClr val="tx2"/>
                </a:solidFill>
                <a:effectLst/>
                <a:latin typeface="Georgia" panose="02040502050405020303" pitchFamily="18" charset="0"/>
                <a:ea typeface="Times New Roman" panose="02020603050405020304" pitchFamily="18" charset="0"/>
              </a:rPr>
              <a:t>Utilisation d'un </a:t>
            </a:r>
            <a:r>
              <a:rPr lang="fr-FR" sz="1600" b="1" dirty="0">
                <a:solidFill>
                  <a:schemeClr val="tx2"/>
                </a:solidFill>
                <a:effectLst/>
                <a:latin typeface="Georgia" panose="02040502050405020303" pitchFamily="18" charset="0"/>
                <a:ea typeface="Times New Roman" panose="02020603050405020304" pitchFamily="18" charset="0"/>
              </a:rPr>
              <a:t>mot de passe faible</a:t>
            </a:r>
            <a:r>
              <a:rPr lang="fr-FR" sz="1600" dirty="0">
                <a:solidFill>
                  <a:schemeClr val="tx2"/>
                </a:solidFill>
                <a:effectLst/>
                <a:latin typeface="Georgia" panose="02040502050405020303" pitchFamily="18" charset="0"/>
                <a:ea typeface="Times New Roman" panose="02020603050405020304" pitchFamily="18" charset="0"/>
              </a:rPr>
              <a:t> </a:t>
            </a:r>
          </a:p>
          <a:p>
            <a:pPr>
              <a:buSzPts val="1000"/>
              <a:tabLst>
                <a:tab pos="457200" algn="l"/>
              </a:tabLst>
            </a:pPr>
            <a:r>
              <a:rPr lang="fr-FR" sz="1600" dirty="0">
                <a:solidFill>
                  <a:schemeClr val="tx2"/>
                </a:solidFill>
                <a:effectLst/>
                <a:latin typeface="Georgia" panose="02040502050405020303" pitchFamily="18" charset="0"/>
                <a:ea typeface="Times New Roman" panose="02020603050405020304" pitchFamily="18" charset="0"/>
              </a:rPr>
              <a:t>Inscription du mot de passe sur un </a:t>
            </a:r>
            <a:r>
              <a:rPr lang="fr-FR" sz="1600" b="1" dirty="0">
                <a:solidFill>
                  <a:schemeClr val="tx2"/>
                </a:solidFill>
                <a:effectLst/>
                <a:latin typeface="Georgia" panose="02040502050405020303" pitchFamily="18" charset="0"/>
                <a:ea typeface="Times New Roman" panose="02020603050405020304" pitchFamily="18" charset="0"/>
              </a:rPr>
              <a:t>support accessible</a:t>
            </a:r>
            <a:r>
              <a:rPr lang="fr-FR" sz="1600" dirty="0">
                <a:solidFill>
                  <a:schemeClr val="tx2"/>
                </a:solidFill>
                <a:effectLst/>
                <a:latin typeface="Georgia" panose="02040502050405020303" pitchFamily="18" charset="0"/>
                <a:ea typeface="Times New Roman" panose="02020603050405020304" pitchFamily="18" charset="0"/>
              </a:rPr>
              <a:t> à un tiers (post-it sous le clavier, tableau blanc, etc.)</a:t>
            </a:r>
            <a:r>
              <a:rPr lang="fr-FR" sz="1600" b="1" dirty="0">
                <a:solidFill>
                  <a:schemeClr val="tx2"/>
                </a:solidFill>
                <a:effectLst/>
                <a:latin typeface="Georgia" panose="02040502050405020303" pitchFamily="18" charset="0"/>
                <a:ea typeface="Times New Roman" panose="02020603050405020304" pitchFamily="18" charset="0"/>
              </a:rPr>
              <a:t> </a:t>
            </a:r>
            <a:r>
              <a:rPr lang="fr-FR" sz="1600" dirty="0">
                <a:solidFill>
                  <a:schemeClr val="tx2"/>
                </a:solidFill>
                <a:effectLst/>
                <a:latin typeface="Georgia" panose="02040502050405020303" pitchFamily="18" charset="0"/>
                <a:ea typeface="Times New Roman" panose="02020603050405020304" pitchFamily="18" charset="0"/>
              </a:rPr>
              <a:t>;</a:t>
            </a:r>
          </a:p>
          <a:p>
            <a:pPr>
              <a:buSzPts val="1000"/>
              <a:tabLst>
                <a:tab pos="457200" algn="l"/>
              </a:tabLst>
            </a:pPr>
            <a:r>
              <a:rPr lang="fr-FR" sz="1600" b="1" dirty="0">
                <a:solidFill>
                  <a:schemeClr val="tx2"/>
                </a:solidFill>
                <a:effectLst/>
                <a:latin typeface="Georgia" panose="02040502050405020303" pitchFamily="18" charset="0"/>
                <a:ea typeface="Times New Roman" panose="02020603050405020304" pitchFamily="18" charset="0"/>
              </a:rPr>
              <a:t>Diffusion</a:t>
            </a:r>
            <a:r>
              <a:rPr lang="fr-FR" sz="1600" dirty="0">
                <a:solidFill>
                  <a:schemeClr val="tx2"/>
                </a:solidFill>
                <a:effectLst/>
                <a:latin typeface="Georgia" panose="02040502050405020303" pitchFamily="18" charset="0"/>
                <a:ea typeface="Times New Roman" panose="02020603050405020304" pitchFamily="18" charset="0"/>
              </a:rPr>
              <a:t> à un tiers (collègue, ami, opérateur de service informatique, mot de passe envoyé par email, etc.) oralement ou par écrit (papier, mail, etc.)</a:t>
            </a:r>
            <a:r>
              <a:rPr lang="fr-FR" sz="1600" b="1" dirty="0">
                <a:solidFill>
                  <a:schemeClr val="tx2"/>
                </a:solidFill>
                <a:effectLst/>
                <a:latin typeface="Georgia" panose="02040502050405020303" pitchFamily="18" charset="0"/>
                <a:ea typeface="Times New Roman" panose="02020603050405020304" pitchFamily="18" charset="0"/>
              </a:rPr>
              <a:t> </a:t>
            </a:r>
            <a:r>
              <a:rPr lang="fr-FR" sz="1600" dirty="0">
                <a:solidFill>
                  <a:schemeClr val="tx2"/>
                </a:solidFill>
                <a:effectLst/>
                <a:latin typeface="Georgia" panose="02040502050405020303" pitchFamily="18" charset="0"/>
                <a:ea typeface="Times New Roman" panose="02020603050405020304" pitchFamily="18" charset="0"/>
              </a:rPr>
              <a:t>; </a:t>
            </a:r>
          </a:p>
          <a:p>
            <a:pPr>
              <a:buSzPts val="1000"/>
              <a:tabLst>
                <a:tab pos="457200" algn="l"/>
              </a:tabLst>
            </a:pPr>
            <a:r>
              <a:rPr lang="fr-FR" sz="1600" dirty="0">
                <a:solidFill>
                  <a:schemeClr val="tx2"/>
                </a:solidFill>
                <a:effectLst/>
                <a:latin typeface="Georgia" panose="02040502050405020303" pitchFamily="18" charset="0"/>
                <a:ea typeface="Times New Roman" panose="02020603050405020304" pitchFamily="18" charset="0"/>
              </a:rPr>
              <a:t>Authentification sur un service via un </a:t>
            </a:r>
            <a:r>
              <a:rPr lang="fr-FR" sz="1600" b="1" dirty="0">
                <a:solidFill>
                  <a:schemeClr val="tx2"/>
                </a:solidFill>
                <a:effectLst/>
                <a:latin typeface="Georgia" panose="02040502050405020303" pitchFamily="18" charset="0"/>
                <a:ea typeface="Times New Roman" panose="02020603050405020304" pitchFamily="18" charset="0"/>
              </a:rPr>
              <a:t>protocole non sécurisé</a:t>
            </a:r>
            <a:r>
              <a:rPr lang="fr-FR" sz="1600" dirty="0">
                <a:solidFill>
                  <a:schemeClr val="tx2"/>
                </a:solidFill>
                <a:effectLst/>
                <a:latin typeface="Georgia" panose="02040502050405020303" pitchFamily="18" charset="0"/>
                <a:ea typeface="Times New Roman" panose="02020603050405020304" pitchFamily="18" charset="0"/>
              </a:rPr>
              <a:t> tels que HTTP, IMAP, POP3, etc. au lieu de HTTPS, IMAPS, POPS</a:t>
            </a:r>
            <a:r>
              <a:rPr lang="fr-FR" sz="1600" b="1" dirty="0">
                <a:solidFill>
                  <a:schemeClr val="tx2"/>
                </a:solidFill>
                <a:effectLst/>
                <a:latin typeface="Georgia" panose="02040502050405020303" pitchFamily="18" charset="0"/>
                <a:ea typeface="Times New Roman" panose="02020603050405020304" pitchFamily="18" charset="0"/>
              </a:rPr>
              <a:t> </a:t>
            </a:r>
            <a:r>
              <a:rPr lang="fr-FR" sz="1600" dirty="0">
                <a:solidFill>
                  <a:schemeClr val="tx2"/>
                </a:solidFill>
                <a:effectLst/>
                <a:latin typeface="Georgia" panose="02040502050405020303" pitchFamily="18" charset="0"/>
                <a:ea typeface="Times New Roman" panose="02020603050405020304" pitchFamily="18" charset="0"/>
              </a:rPr>
              <a:t>; </a:t>
            </a:r>
          </a:p>
          <a:p>
            <a:pPr>
              <a:buSzPts val="1000"/>
              <a:tabLst>
                <a:tab pos="457200" algn="l"/>
              </a:tabLst>
            </a:pPr>
            <a:r>
              <a:rPr lang="fr-FR" sz="1600" dirty="0">
                <a:solidFill>
                  <a:schemeClr val="tx2"/>
                </a:solidFill>
                <a:effectLst/>
                <a:latin typeface="Georgia" panose="02040502050405020303" pitchFamily="18" charset="0"/>
                <a:ea typeface="Times New Roman" panose="02020603050405020304" pitchFamily="18" charset="0"/>
              </a:rPr>
              <a:t>Utilisation d'un ordinateur/smartphone qui ne soit pas de confiance et potentiellement</a:t>
            </a:r>
            <a:r>
              <a:rPr lang="fr-FR" sz="1600" b="1" dirty="0">
                <a:solidFill>
                  <a:schemeClr val="tx2"/>
                </a:solidFill>
                <a:effectLst/>
                <a:latin typeface="Georgia" panose="02040502050405020303" pitchFamily="18" charset="0"/>
                <a:ea typeface="Times New Roman" panose="02020603050405020304" pitchFamily="18" charset="0"/>
              </a:rPr>
              <a:t> infecté</a:t>
            </a:r>
            <a:r>
              <a:rPr lang="fr-FR" sz="1600" dirty="0">
                <a:solidFill>
                  <a:schemeClr val="tx2"/>
                </a:solidFill>
                <a:effectLst/>
                <a:latin typeface="Georgia" panose="02040502050405020303" pitchFamily="18" charset="0"/>
                <a:ea typeface="Times New Roman" panose="02020603050405020304" pitchFamily="18" charset="0"/>
              </a:rPr>
              <a:t> (cybercafé, ordinateur en libre accès dans un hôtel, etc.)</a:t>
            </a:r>
            <a:r>
              <a:rPr lang="fr-FR" sz="1600" b="1" dirty="0">
                <a:solidFill>
                  <a:schemeClr val="tx2"/>
                </a:solidFill>
                <a:effectLst/>
                <a:latin typeface="Georgia" panose="02040502050405020303" pitchFamily="18" charset="0"/>
                <a:ea typeface="Times New Roman" panose="02020603050405020304" pitchFamily="18" charset="0"/>
              </a:rPr>
              <a:t> </a:t>
            </a:r>
            <a:r>
              <a:rPr lang="fr-FR" sz="1600" dirty="0">
                <a:solidFill>
                  <a:schemeClr val="tx2"/>
                </a:solidFill>
                <a:effectLst/>
                <a:latin typeface="Georgia" panose="02040502050405020303" pitchFamily="18" charset="0"/>
                <a:ea typeface="Times New Roman" panose="02020603050405020304" pitchFamily="18" charset="0"/>
              </a:rPr>
              <a:t>; </a:t>
            </a:r>
          </a:p>
          <a:p>
            <a:pPr>
              <a:buSzPts val="1000"/>
              <a:tabLst>
                <a:tab pos="457200" algn="l"/>
              </a:tabLst>
            </a:pPr>
            <a:r>
              <a:rPr lang="fr-FR" sz="1600" dirty="0">
                <a:solidFill>
                  <a:schemeClr val="tx2"/>
                </a:solidFill>
                <a:effectLst/>
                <a:latin typeface="Georgia" panose="02040502050405020303" pitchFamily="18" charset="0"/>
                <a:ea typeface="Times New Roman" panose="02020603050405020304" pitchFamily="18" charset="0"/>
              </a:rPr>
              <a:t>Mot de passe enregistré sur le navigateur internet </a:t>
            </a:r>
            <a:r>
              <a:rPr lang="fr-FR" sz="1600" b="1" dirty="0">
                <a:solidFill>
                  <a:schemeClr val="tx2"/>
                </a:solidFill>
                <a:effectLst/>
                <a:latin typeface="Georgia" panose="02040502050405020303" pitchFamily="18" charset="0"/>
                <a:ea typeface="Times New Roman" panose="02020603050405020304" pitchFamily="18" charset="0"/>
              </a:rPr>
              <a:t>sans protection.</a:t>
            </a:r>
            <a:endParaRPr lang="fr-FR" sz="1600" dirty="0">
              <a:solidFill>
                <a:schemeClr val="tx2"/>
              </a:solidFill>
              <a:effectLst/>
              <a:latin typeface="Georgia" panose="02040502050405020303" pitchFamily="18" charset="0"/>
              <a:ea typeface="Times New Roman" panose="02020603050405020304" pitchFamily="18" charset="0"/>
            </a:endParaRPr>
          </a:p>
          <a:p>
            <a:endParaRPr lang="fr-FR" dirty="0"/>
          </a:p>
        </p:txBody>
      </p:sp>
      <p:sp>
        <p:nvSpPr>
          <p:cNvPr id="4" name="Espace réservé du pied de page 3">
            <a:extLst>
              <a:ext uri="{FF2B5EF4-FFF2-40B4-BE49-F238E27FC236}">
                <a16:creationId xmlns:a16="http://schemas.microsoft.com/office/drawing/2014/main" id="{24C3A9BF-ACB2-F40A-38C7-6748224C4BBD}"/>
              </a:ext>
            </a:extLst>
          </p:cNvPr>
          <p:cNvSpPr>
            <a:spLocks noGrp="1"/>
          </p:cNvSpPr>
          <p:nvPr>
            <p:ph type="ftr" sz="quarter" idx="11"/>
          </p:nvPr>
        </p:nvSpPr>
        <p:spPr/>
        <p:txBody>
          <a:bodyPr/>
          <a:lstStyle/>
          <a:p>
            <a:r>
              <a:rPr lang="fr-FR"/>
              <a:t>cybermoi/s 2024 dr salliot adeline urps</a:t>
            </a:r>
          </a:p>
        </p:txBody>
      </p:sp>
      <p:pic>
        <p:nvPicPr>
          <p:cNvPr id="5" name="Image 4">
            <a:extLst>
              <a:ext uri="{FF2B5EF4-FFF2-40B4-BE49-F238E27FC236}">
                <a16:creationId xmlns:a16="http://schemas.microsoft.com/office/drawing/2014/main" id="{9958B640-27E7-7E2A-6DEB-29CEE2EBB951}"/>
              </a:ext>
            </a:extLst>
          </p:cNvPr>
          <p:cNvPicPr>
            <a:picLocks noChangeAspect="1"/>
          </p:cNvPicPr>
          <p:nvPr/>
        </p:nvPicPr>
        <p:blipFill>
          <a:blip r:embed="rId2"/>
          <a:stretch>
            <a:fillRect/>
          </a:stretch>
        </p:blipFill>
        <p:spPr>
          <a:xfrm>
            <a:off x="9692423" y="4555493"/>
            <a:ext cx="2499577" cy="2164268"/>
          </a:xfrm>
          <a:prstGeom prst="rect">
            <a:avLst/>
          </a:prstGeom>
        </p:spPr>
      </p:pic>
    </p:spTree>
    <p:extLst>
      <p:ext uri="{BB962C8B-B14F-4D97-AF65-F5344CB8AC3E}">
        <p14:creationId xmlns:p14="http://schemas.microsoft.com/office/powerpoint/2010/main" val="1914289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DBD97-B2EA-ADC1-8735-2ADD9DA997AF}"/>
              </a:ext>
            </a:extLst>
          </p:cNvPr>
          <p:cNvSpPr>
            <a:spLocks noGrp="1"/>
          </p:cNvSpPr>
          <p:nvPr>
            <p:ph type="title"/>
          </p:nvPr>
        </p:nvSpPr>
        <p:spPr>
          <a:xfrm>
            <a:off x="677334" y="609600"/>
            <a:ext cx="8596668" cy="788894"/>
          </a:xfrm>
        </p:spPr>
        <p:txBody>
          <a:bodyPr/>
          <a:lstStyle/>
          <a:p>
            <a:pPr algn="ctr"/>
            <a:r>
              <a:rPr lang="fr-FR" dirty="0">
                <a:solidFill>
                  <a:schemeClr val="accent2"/>
                </a:solidFill>
                <a:latin typeface="Georgia" panose="02040502050405020303" pitchFamily="18" charset="0"/>
              </a:rPr>
              <a:t>La charte informatique</a:t>
            </a:r>
          </a:p>
        </p:txBody>
      </p:sp>
      <p:sp>
        <p:nvSpPr>
          <p:cNvPr id="3" name="Espace réservé du contenu 2">
            <a:extLst>
              <a:ext uri="{FF2B5EF4-FFF2-40B4-BE49-F238E27FC236}">
                <a16:creationId xmlns:a16="http://schemas.microsoft.com/office/drawing/2014/main" id="{92A5B10B-1548-5764-341B-7A3BE5B02A0C}"/>
              </a:ext>
            </a:extLst>
          </p:cNvPr>
          <p:cNvSpPr>
            <a:spLocks noGrp="1"/>
          </p:cNvSpPr>
          <p:nvPr>
            <p:ph idx="1"/>
          </p:nvPr>
        </p:nvSpPr>
        <p:spPr>
          <a:xfrm>
            <a:off x="677334" y="1398495"/>
            <a:ext cx="8596668" cy="4316506"/>
          </a:xfrm>
        </p:spPr>
        <p:txBody>
          <a:bodyPr>
            <a:normAutofit fontScale="92500" lnSpcReduction="20000"/>
          </a:bodyPr>
          <a:lstStyle/>
          <a:p>
            <a:r>
              <a:rPr lang="fr-FR" sz="1600" dirty="0">
                <a:latin typeface="Georgia" panose="02040502050405020303" pitchFamily="18" charset="0"/>
                <a:cs typeface="Arial" panose="020B0604020202020204" pitchFamily="34" charset="0"/>
              </a:rPr>
              <a:t>Pour respecter le RGPD, toutes les entreprises qui traitent des données personnelles doivent mettre en place une charte informatique. Cette charte fixe les règles d’utilisations des outils informatiques d’une entreprise, mis à la disposition de ses employés. </a:t>
            </a:r>
          </a:p>
          <a:p>
            <a:r>
              <a:rPr lang="fr-FR" sz="1600" dirty="0">
                <a:latin typeface="Georgia" panose="02040502050405020303" pitchFamily="18" charset="0"/>
                <a:cs typeface="Arial" panose="020B0604020202020204" pitchFamily="34" charset="0"/>
              </a:rPr>
              <a:t>Pouvant être intégrée au règlement intérieur de l’entreprise ou au contrat de travail des salariés, la charte informatique et sa mise en application font partie des recommandations de la Commission Nationale de l’Informatique et des Libertés (CNIL). </a:t>
            </a:r>
          </a:p>
          <a:p>
            <a:pPr algn="l"/>
            <a:r>
              <a:rPr lang="fr-FR" sz="1600" b="0" i="0" dirty="0">
                <a:solidFill>
                  <a:srgbClr val="686767"/>
                </a:solidFill>
                <a:effectLst/>
                <a:latin typeface="Georgia" panose="02040502050405020303" pitchFamily="18" charset="0"/>
                <a:cs typeface="Arial" panose="020B0604020202020204" pitchFamily="34" charset="0"/>
              </a:rPr>
              <a:t>Cette charte devrait au moins comporter les éléments suivants :</a:t>
            </a:r>
          </a:p>
          <a:p>
            <a:pPr lvl="1">
              <a:buFont typeface="+mj-lt"/>
              <a:buAutoNum type="arabicPeriod"/>
            </a:pPr>
            <a:r>
              <a:rPr lang="fr-FR" sz="1400" b="0" i="0" dirty="0">
                <a:solidFill>
                  <a:srgbClr val="686767"/>
                </a:solidFill>
                <a:effectLst/>
                <a:latin typeface="Georgia" panose="02040502050405020303" pitchFamily="18" charset="0"/>
                <a:cs typeface="Arial" panose="020B0604020202020204" pitchFamily="34" charset="0"/>
              </a:rPr>
              <a:t>Le rappel des règles de protection des données et les sanctions encourues en cas de non-respect de celles-ci.</a:t>
            </a:r>
          </a:p>
          <a:p>
            <a:pPr lvl="1">
              <a:buFont typeface="+mj-lt"/>
              <a:buAutoNum type="arabicPeriod"/>
            </a:pPr>
            <a:r>
              <a:rPr lang="fr-FR" sz="1400" b="0" i="0" dirty="0">
                <a:solidFill>
                  <a:srgbClr val="686767"/>
                </a:solidFill>
                <a:effectLst/>
                <a:latin typeface="Georgia" panose="02040502050405020303" pitchFamily="18" charset="0"/>
                <a:cs typeface="Arial" panose="020B0604020202020204" pitchFamily="34" charset="0"/>
              </a:rPr>
              <a:t>Le champ d’application de la charte</a:t>
            </a:r>
          </a:p>
          <a:p>
            <a:pPr lvl="1">
              <a:buFont typeface="+mj-lt"/>
              <a:buAutoNum type="arabicPeriod"/>
            </a:pPr>
            <a:r>
              <a:rPr lang="fr-FR" sz="1400" b="0" i="0" dirty="0">
                <a:solidFill>
                  <a:srgbClr val="686767"/>
                </a:solidFill>
                <a:effectLst/>
                <a:latin typeface="Georgia" panose="02040502050405020303" pitchFamily="18" charset="0"/>
                <a:cs typeface="Arial" panose="020B0604020202020204" pitchFamily="34" charset="0"/>
              </a:rPr>
              <a:t>Les modalités d’utilisation des moyens informatiques et de télécommunications mis à disposition</a:t>
            </a:r>
          </a:p>
          <a:p>
            <a:pPr lvl="1">
              <a:buFont typeface="+mj-lt"/>
              <a:buAutoNum type="arabicPeriod"/>
            </a:pPr>
            <a:r>
              <a:rPr lang="fr-FR" sz="1400" b="0" i="0" dirty="0">
                <a:solidFill>
                  <a:srgbClr val="686767"/>
                </a:solidFill>
                <a:effectLst/>
                <a:latin typeface="Georgia" panose="02040502050405020303" pitchFamily="18" charset="0"/>
                <a:cs typeface="Arial" panose="020B0604020202020204" pitchFamily="34" charset="0"/>
              </a:rPr>
              <a:t>Les conditions d’administration du système d’information,</a:t>
            </a:r>
          </a:p>
          <a:p>
            <a:pPr lvl="1">
              <a:buFont typeface="+mj-lt"/>
              <a:buAutoNum type="arabicPeriod"/>
            </a:pPr>
            <a:r>
              <a:rPr lang="fr-FR" sz="1400" b="0" i="0" dirty="0">
                <a:solidFill>
                  <a:srgbClr val="686767"/>
                </a:solidFill>
                <a:effectLst/>
                <a:latin typeface="Georgia" panose="02040502050405020303" pitchFamily="18" charset="0"/>
                <a:cs typeface="Arial" panose="020B0604020202020204" pitchFamily="34" charset="0"/>
              </a:rPr>
              <a:t>Les responsabilités et sanctions encourues en cas de non-respect de la charte.</a:t>
            </a:r>
          </a:p>
          <a:p>
            <a:pPr lvl="1">
              <a:buFont typeface="+mj-lt"/>
              <a:buAutoNum type="arabicPeriod"/>
            </a:pPr>
            <a:endParaRPr lang="fr-FR" sz="1400" b="0" i="0" dirty="0">
              <a:solidFill>
                <a:srgbClr val="686767"/>
              </a:solidFill>
              <a:effectLst/>
              <a:latin typeface="Georgia" panose="02040502050405020303" pitchFamily="18" charset="0"/>
              <a:cs typeface="Arial" panose="020B0604020202020204" pitchFamily="34" charset="0"/>
            </a:endParaRPr>
          </a:p>
          <a:p>
            <a:pPr>
              <a:buFont typeface="Wingdings" panose="05000000000000000000" pitchFamily="2" charset="2"/>
              <a:buChar char="Ø"/>
            </a:pPr>
            <a:r>
              <a:rPr lang="fr-FR" sz="1600" b="0" i="0" dirty="0">
                <a:solidFill>
                  <a:srgbClr val="686767"/>
                </a:solidFill>
                <a:effectLst/>
                <a:latin typeface="Georgia" panose="02040502050405020303" pitchFamily="18" charset="0"/>
                <a:cs typeface="Arial" panose="020B0604020202020204" pitchFamily="34" charset="0"/>
              </a:rPr>
              <a:t>Site CNIL</a:t>
            </a:r>
          </a:p>
          <a:p>
            <a:pPr>
              <a:buFont typeface="Wingdings" panose="05000000000000000000" pitchFamily="2" charset="2"/>
              <a:buChar char="Ø"/>
            </a:pPr>
            <a:r>
              <a:rPr lang="fr-FR" sz="1600" b="0" i="0" dirty="0">
                <a:solidFill>
                  <a:srgbClr val="686767"/>
                </a:solidFill>
                <a:effectLst/>
                <a:latin typeface="Georgia" panose="02040502050405020303" pitchFamily="18" charset="0"/>
                <a:cs typeface="Arial" panose="020B0604020202020204" pitchFamily="34" charset="0"/>
              </a:rPr>
              <a:t>A annexer au contrat de travail ou règlement</a:t>
            </a:r>
            <a:r>
              <a:rPr lang="fr-FR" sz="1600" dirty="0">
                <a:solidFill>
                  <a:srgbClr val="686767"/>
                </a:solidFill>
                <a:latin typeface="Georgia" panose="02040502050405020303" pitchFamily="18" charset="0"/>
                <a:cs typeface="Arial" panose="020B0604020202020204" pitchFamily="34" charset="0"/>
              </a:rPr>
              <a:t> intérieur (50 salariés)</a:t>
            </a:r>
            <a:endParaRPr lang="fr-FR" sz="1600" b="0" i="0" dirty="0">
              <a:solidFill>
                <a:srgbClr val="686767"/>
              </a:solidFill>
              <a:effectLst/>
              <a:latin typeface="Georgia" panose="02040502050405020303" pitchFamily="18" charset="0"/>
              <a:cs typeface="Arial" panose="020B0604020202020204" pitchFamily="34" charset="0"/>
            </a:endParaRPr>
          </a:p>
          <a:p>
            <a:pPr>
              <a:buFont typeface="Wingdings" panose="05000000000000000000" pitchFamily="2" charset="2"/>
              <a:buChar char="Ø"/>
            </a:pPr>
            <a:endParaRPr lang="fr-FR" sz="1600" b="0" i="0" dirty="0">
              <a:solidFill>
                <a:srgbClr val="686767"/>
              </a:solidFill>
              <a:effectLst/>
              <a:latin typeface="Georgia" panose="02040502050405020303" pitchFamily="18" charset="0"/>
              <a:cs typeface="Arial" panose="020B0604020202020204" pitchFamily="34" charset="0"/>
            </a:endParaRPr>
          </a:p>
          <a:p>
            <a:pPr marL="457200" lvl="1" indent="0">
              <a:buNone/>
            </a:pPr>
            <a:endParaRPr lang="fr-FR" sz="1400" b="0" i="0" dirty="0">
              <a:solidFill>
                <a:srgbClr val="686767"/>
              </a:solidFill>
              <a:effectLst/>
              <a:latin typeface="Arial" panose="020B0604020202020204" pitchFamily="34" charset="0"/>
              <a:cs typeface="Arial" panose="020B0604020202020204" pitchFamily="34" charset="0"/>
            </a:endParaRPr>
          </a:p>
          <a:p>
            <a:pPr algn="l">
              <a:buFont typeface="+mj-lt"/>
              <a:buAutoNum type="arabicPeriod"/>
            </a:pPr>
            <a:endParaRPr lang="fr-FR" b="0" i="0" dirty="0">
              <a:solidFill>
                <a:srgbClr val="686767"/>
              </a:solidFill>
              <a:effectLst/>
              <a:latin typeface="Georgia" panose="02040502050405020303" pitchFamily="18" charset="0"/>
            </a:endParaRPr>
          </a:p>
          <a:p>
            <a:pPr algn="l">
              <a:buFont typeface="+mj-lt"/>
              <a:buAutoNum type="arabicPeriod"/>
            </a:pPr>
            <a:endParaRPr lang="fr-FR" dirty="0"/>
          </a:p>
        </p:txBody>
      </p:sp>
      <p:sp>
        <p:nvSpPr>
          <p:cNvPr id="4" name="Espace réservé du pied de page 3">
            <a:extLst>
              <a:ext uri="{FF2B5EF4-FFF2-40B4-BE49-F238E27FC236}">
                <a16:creationId xmlns:a16="http://schemas.microsoft.com/office/drawing/2014/main" id="{EAF9367B-D927-01FF-65F5-99AD2864B26D}"/>
              </a:ext>
            </a:extLst>
          </p:cNvPr>
          <p:cNvSpPr>
            <a:spLocks noGrp="1"/>
          </p:cNvSpPr>
          <p:nvPr>
            <p:ph type="ftr" sz="quarter" idx="11"/>
          </p:nvPr>
        </p:nvSpPr>
        <p:spPr/>
        <p:txBody>
          <a:bodyPr/>
          <a:lstStyle/>
          <a:p>
            <a:r>
              <a:rPr lang="fr-FR" dirty="0" err="1"/>
              <a:t>cybermoi</a:t>
            </a:r>
            <a:r>
              <a:rPr lang="fr-FR" dirty="0"/>
              <a:t>/s 2024 dr </a:t>
            </a:r>
            <a:r>
              <a:rPr lang="fr-FR" dirty="0" err="1"/>
              <a:t>salliot</a:t>
            </a:r>
            <a:r>
              <a:rPr lang="fr-FR" dirty="0"/>
              <a:t> adeline </a:t>
            </a:r>
            <a:r>
              <a:rPr lang="fr-FR" dirty="0" err="1"/>
              <a:t>urps</a:t>
            </a:r>
            <a:endParaRPr lang="fr-FR" dirty="0"/>
          </a:p>
        </p:txBody>
      </p:sp>
      <p:pic>
        <p:nvPicPr>
          <p:cNvPr id="5" name="Image 4">
            <a:extLst>
              <a:ext uri="{FF2B5EF4-FFF2-40B4-BE49-F238E27FC236}">
                <a16:creationId xmlns:a16="http://schemas.microsoft.com/office/drawing/2014/main" id="{0AC62456-A269-AF7D-D21A-FD8E440C313D}"/>
              </a:ext>
            </a:extLst>
          </p:cNvPr>
          <p:cNvPicPr>
            <a:picLocks noChangeAspect="1"/>
          </p:cNvPicPr>
          <p:nvPr/>
        </p:nvPicPr>
        <p:blipFill>
          <a:blip r:embed="rId2"/>
          <a:stretch>
            <a:fillRect/>
          </a:stretch>
        </p:blipFill>
        <p:spPr>
          <a:xfrm>
            <a:off x="9692423" y="4457020"/>
            <a:ext cx="2499577" cy="2164268"/>
          </a:xfrm>
          <a:prstGeom prst="rect">
            <a:avLst/>
          </a:prstGeom>
        </p:spPr>
      </p:pic>
    </p:spTree>
    <p:extLst>
      <p:ext uri="{BB962C8B-B14F-4D97-AF65-F5344CB8AC3E}">
        <p14:creationId xmlns:p14="http://schemas.microsoft.com/office/powerpoint/2010/main" val="830179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D24D65-8041-D9DC-059B-4C5B3AC11236}"/>
              </a:ext>
            </a:extLst>
          </p:cNvPr>
          <p:cNvSpPr>
            <a:spLocks noGrp="1"/>
          </p:cNvSpPr>
          <p:nvPr>
            <p:ph type="title"/>
          </p:nvPr>
        </p:nvSpPr>
        <p:spPr>
          <a:xfrm>
            <a:off x="677334" y="609600"/>
            <a:ext cx="7482993" cy="1320800"/>
          </a:xfrm>
        </p:spPr>
        <p:txBody>
          <a:bodyPr/>
          <a:lstStyle/>
          <a:p>
            <a:r>
              <a:rPr lang="fr-FR" dirty="0"/>
              <a:t>Privilégier Ms santé et </a:t>
            </a:r>
            <a:r>
              <a:rPr lang="fr-FR" dirty="0" err="1"/>
              <a:t>Monsisra</a:t>
            </a:r>
            <a:endParaRPr lang="fr-FR" dirty="0"/>
          </a:p>
        </p:txBody>
      </p:sp>
      <p:sp>
        <p:nvSpPr>
          <p:cNvPr id="3" name="Espace réservé du contenu 2">
            <a:extLst>
              <a:ext uri="{FF2B5EF4-FFF2-40B4-BE49-F238E27FC236}">
                <a16:creationId xmlns:a16="http://schemas.microsoft.com/office/drawing/2014/main" id="{34B48944-F3D2-8712-E48C-F91AAE126D76}"/>
              </a:ext>
            </a:extLst>
          </p:cNvPr>
          <p:cNvSpPr>
            <a:spLocks noGrp="1"/>
          </p:cNvSpPr>
          <p:nvPr>
            <p:ph idx="1"/>
          </p:nvPr>
        </p:nvSpPr>
        <p:spPr/>
        <p:txBody>
          <a:bodyPr/>
          <a:lstStyle/>
          <a:p>
            <a:r>
              <a:rPr lang="fr-FR" b="0" i="0" dirty="0">
                <a:solidFill>
                  <a:srgbClr val="333333"/>
                </a:solidFill>
                <a:effectLst/>
                <a:latin typeface="Roboto" panose="02000000000000000000" pitchFamily="2" charset="0"/>
              </a:rPr>
              <a:t>MSSanté protège la responsabilité des professionnels habilités à échanger des données de santé. Utiliser une messagerie sécurisée préserve les données du patient dans le respect du secret médical, cadre posé par la CNIL et le Code de la santé publique.</a:t>
            </a:r>
            <a:endParaRPr lang="fr-FR" dirty="0">
              <a:solidFill>
                <a:srgbClr val="333333"/>
              </a:solidFill>
              <a:latin typeface="Roboto" panose="02000000000000000000" pitchFamily="2" charset="0"/>
            </a:endParaRPr>
          </a:p>
          <a:p>
            <a:r>
              <a:rPr lang="fr-FR" dirty="0">
                <a:solidFill>
                  <a:srgbClr val="333333"/>
                </a:solidFill>
                <a:latin typeface="Roboto" panose="02000000000000000000" pitchFamily="2" charset="0"/>
              </a:rPr>
              <a:t>Intégré  dans vos logiciels métiers</a:t>
            </a:r>
          </a:p>
          <a:p>
            <a:pPr marL="0" indent="0">
              <a:buNone/>
            </a:pPr>
            <a:endParaRPr lang="fr-FR" dirty="0">
              <a:solidFill>
                <a:srgbClr val="333333"/>
              </a:solidFill>
              <a:latin typeface="Roboto" panose="02000000000000000000" pitchFamily="2" charset="0"/>
            </a:endParaRPr>
          </a:p>
          <a:p>
            <a:r>
              <a:rPr lang="fr-FR" dirty="0">
                <a:solidFill>
                  <a:srgbClr val="333333"/>
                </a:solidFill>
                <a:latin typeface="Roboto" panose="02000000000000000000" pitchFamily="2" charset="0"/>
              </a:rPr>
              <a:t>Mon espace santé </a:t>
            </a:r>
          </a:p>
          <a:p>
            <a:r>
              <a:rPr lang="fr-FR" dirty="0">
                <a:solidFill>
                  <a:srgbClr val="333333"/>
                </a:solidFill>
                <a:latin typeface="Roboto" panose="02000000000000000000" pitchFamily="2" charset="0"/>
              </a:rPr>
              <a:t>Mon </a:t>
            </a:r>
            <a:r>
              <a:rPr lang="fr-FR" dirty="0" err="1">
                <a:solidFill>
                  <a:srgbClr val="333333"/>
                </a:solidFill>
                <a:latin typeface="Roboto" panose="02000000000000000000" pitchFamily="2" charset="0"/>
              </a:rPr>
              <a:t>sisra</a:t>
            </a:r>
            <a:endParaRPr lang="fr-FR" dirty="0"/>
          </a:p>
        </p:txBody>
      </p:sp>
      <p:sp>
        <p:nvSpPr>
          <p:cNvPr id="4" name="Espace réservé du pied de page 3">
            <a:extLst>
              <a:ext uri="{FF2B5EF4-FFF2-40B4-BE49-F238E27FC236}">
                <a16:creationId xmlns:a16="http://schemas.microsoft.com/office/drawing/2014/main" id="{2399A821-12C6-54B7-3D86-9132C6056675}"/>
              </a:ext>
            </a:extLst>
          </p:cNvPr>
          <p:cNvSpPr>
            <a:spLocks noGrp="1"/>
          </p:cNvSpPr>
          <p:nvPr>
            <p:ph type="ftr" sz="quarter" idx="11"/>
          </p:nvPr>
        </p:nvSpPr>
        <p:spPr/>
        <p:txBody>
          <a:bodyPr/>
          <a:lstStyle/>
          <a:p>
            <a:r>
              <a:rPr lang="fr-FR"/>
              <a:t>cybermoi/s 2024 dr salliot adeline urps</a:t>
            </a:r>
          </a:p>
        </p:txBody>
      </p:sp>
      <p:pic>
        <p:nvPicPr>
          <p:cNvPr id="5" name="Image 4">
            <a:extLst>
              <a:ext uri="{FF2B5EF4-FFF2-40B4-BE49-F238E27FC236}">
                <a16:creationId xmlns:a16="http://schemas.microsoft.com/office/drawing/2014/main" id="{2022B28D-CA3A-90D5-D0BA-DFBFC189B92D}"/>
              </a:ext>
            </a:extLst>
          </p:cNvPr>
          <p:cNvPicPr>
            <a:picLocks noChangeAspect="1"/>
          </p:cNvPicPr>
          <p:nvPr/>
        </p:nvPicPr>
        <p:blipFill>
          <a:blip r:embed="rId2"/>
          <a:stretch>
            <a:fillRect/>
          </a:stretch>
        </p:blipFill>
        <p:spPr>
          <a:xfrm>
            <a:off x="9135457" y="261816"/>
            <a:ext cx="2499577" cy="2164268"/>
          </a:xfrm>
          <a:prstGeom prst="rect">
            <a:avLst/>
          </a:prstGeom>
        </p:spPr>
      </p:pic>
      <p:pic>
        <p:nvPicPr>
          <p:cNvPr id="8" name="Image 7">
            <a:extLst>
              <a:ext uri="{FF2B5EF4-FFF2-40B4-BE49-F238E27FC236}">
                <a16:creationId xmlns:a16="http://schemas.microsoft.com/office/drawing/2014/main" id="{ABF2265C-C4DC-34D3-5C94-F7AD48C20522}"/>
              </a:ext>
            </a:extLst>
          </p:cNvPr>
          <p:cNvPicPr>
            <a:picLocks noChangeAspect="1"/>
          </p:cNvPicPr>
          <p:nvPr/>
        </p:nvPicPr>
        <p:blipFill>
          <a:blip r:embed="rId3"/>
          <a:stretch>
            <a:fillRect/>
          </a:stretch>
        </p:blipFill>
        <p:spPr>
          <a:xfrm rot="498153">
            <a:off x="5530447" y="3252442"/>
            <a:ext cx="2694287" cy="3429000"/>
          </a:xfrm>
          <a:prstGeom prst="rect">
            <a:avLst/>
          </a:prstGeom>
        </p:spPr>
      </p:pic>
    </p:spTree>
    <p:extLst>
      <p:ext uri="{BB962C8B-B14F-4D97-AF65-F5344CB8AC3E}">
        <p14:creationId xmlns:p14="http://schemas.microsoft.com/office/powerpoint/2010/main" val="2243758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32F18-DC83-C5DD-C678-5585391E262C}"/>
              </a:ext>
            </a:extLst>
          </p:cNvPr>
          <p:cNvSpPr>
            <a:spLocks noGrp="1"/>
          </p:cNvSpPr>
          <p:nvPr>
            <p:ph type="title"/>
          </p:nvPr>
        </p:nvSpPr>
        <p:spPr/>
        <p:txBody>
          <a:bodyPr>
            <a:normAutofit/>
          </a:bodyPr>
          <a:lstStyle/>
          <a:p>
            <a:r>
              <a:rPr lang="fr-FR" sz="2800" dirty="0">
                <a:solidFill>
                  <a:srgbClr val="FF0000"/>
                </a:solidFill>
              </a:rPr>
              <a:t>Espace européen des données de santé (EEDS)</a:t>
            </a:r>
          </a:p>
        </p:txBody>
      </p:sp>
      <p:sp>
        <p:nvSpPr>
          <p:cNvPr id="3" name="Espace réservé du contenu 2">
            <a:extLst>
              <a:ext uri="{FF2B5EF4-FFF2-40B4-BE49-F238E27FC236}">
                <a16:creationId xmlns:a16="http://schemas.microsoft.com/office/drawing/2014/main" id="{025C80E1-F18A-40E5-F44E-81BB3B29AF8F}"/>
              </a:ext>
            </a:extLst>
          </p:cNvPr>
          <p:cNvSpPr>
            <a:spLocks noGrp="1"/>
          </p:cNvSpPr>
          <p:nvPr>
            <p:ph idx="1"/>
          </p:nvPr>
        </p:nvSpPr>
        <p:spPr>
          <a:xfrm>
            <a:off x="677334" y="1343891"/>
            <a:ext cx="8596668" cy="4697471"/>
          </a:xfrm>
        </p:spPr>
        <p:txBody>
          <a:bodyPr>
            <a:normAutofit/>
          </a:bodyPr>
          <a:lstStyle/>
          <a:p>
            <a:pPr marL="0" indent="0">
              <a:buNone/>
            </a:pPr>
            <a:r>
              <a:rPr lang="fr-FR" sz="1400" dirty="0">
                <a:latin typeface="+mj-lt"/>
              </a:rPr>
              <a:t>L’espace européen de données de santé vise à apporter des services et solutions nouveaux attendus par les citoyens et l’écosystème, tels que : </a:t>
            </a:r>
          </a:p>
          <a:p>
            <a:r>
              <a:rPr lang="fr-FR" sz="1400" dirty="0">
                <a:latin typeface="+mj-lt"/>
              </a:rPr>
              <a:t>garantir aux personnes </a:t>
            </a:r>
            <a:r>
              <a:rPr lang="fr-FR" sz="1400" b="1" dirty="0">
                <a:latin typeface="+mj-lt"/>
              </a:rPr>
              <a:t>l’accès direct à leurs données de santé </a:t>
            </a:r>
            <a:r>
              <a:rPr lang="fr-FR" sz="1400" dirty="0">
                <a:latin typeface="+mj-lt"/>
              </a:rPr>
              <a:t>; </a:t>
            </a:r>
          </a:p>
          <a:p>
            <a:r>
              <a:rPr lang="fr-FR" sz="1400" dirty="0">
                <a:latin typeface="+mj-lt"/>
              </a:rPr>
              <a:t>assurer la </a:t>
            </a:r>
            <a:r>
              <a:rPr lang="fr-FR" sz="1400" b="1" dirty="0">
                <a:latin typeface="+mj-lt"/>
              </a:rPr>
              <a:t>continuité de la prise en charge </a:t>
            </a:r>
            <a:r>
              <a:rPr lang="fr-FR" sz="1400" dirty="0">
                <a:latin typeface="+mj-lt"/>
              </a:rPr>
              <a:t>des patients au sein de l’Union européenne, en permettant l’accès direct des professionnels de santé des 27 États membres aux données de santé des patients qu’ils prennent en charge, dans des conditions sécurisées et respectueuses des droits du patient, gratuitement et </a:t>
            </a:r>
            <a:r>
              <a:rPr lang="fr-FR" sz="1400" i="1" dirty="0">
                <a:latin typeface="+mj-lt"/>
              </a:rPr>
              <a:t>dans la langue du professionnel de santé</a:t>
            </a:r>
            <a:r>
              <a:rPr lang="fr-FR" sz="1400" dirty="0">
                <a:latin typeface="+mj-lt"/>
              </a:rPr>
              <a:t>, et ce quel que soit le pays européen de résidence du patient ; </a:t>
            </a:r>
          </a:p>
          <a:p>
            <a:r>
              <a:rPr lang="fr-FR" sz="1400" dirty="0">
                <a:latin typeface="+mj-lt"/>
              </a:rPr>
              <a:t>créer à l’échelle européenne un cadre sécurisé commun pour </a:t>
            </a:r>
            <a:r>
              <a:rPr lang="fr-FR" sz="1400" b="1" dirty="0">
                <a:latin typeface="+mj-lt"/>
              </a:rPr>
              <a:t>faciliter et encadrer la réutilisation des données de santé</a:t>
            </a:r>
            <a:r>
              <a:rPr lang="fr-FR" sz="1400" dirty="0">
                <a:latin typeface="+mj-lt"/>
              </a:rPr>
              <a:t> (anonymisées/</a:t>
            </a:r>
            <a:r>
              <a:rPr lang="fr-FR" sz="1400" dirty="0" err="1">
                <a:latin typeface="+mj-lt"/>
              </a:rPr>
              <a:t>pseudonymisées</a:t>
            </a:r>
            <a:r>
              <a:rPr lang="fr-FR" sz="1400" dirty="0">
                <a:latin typeface="+mj-lt"/>
              </a:rPr>
              <a:t>) à des fins de recherche, d’innovation et de politique publique.</a:t>
            </a:r>
          </a:p>
          <a:p>
            <a:r>
              <a:rPr lang="fr-FR" sz="1400" dirty="0">
                <a:latin typeface="+mj-lt"/>
              </a:rPr>
              <a:t>l’Agence du Numérique en Santé est le Point de Contact National pour </a:t>
            </a:r>
            <a:r>
              <a:rPr lang="fr-FR" sz="1400" dirty="0" err="1">
                <a:latin typeface="+mj-lt"/>
              </a:rPr>
              <a:t>MaSanté@UE</a:t>
            </a:r>
            <a:r>
              <a:rPr lang="fr-FR" sz="1400" dirty="0">
                <a:latin typeface="+mj-lt"/>
              </a:rPr>
              <a:t> ; elle a ouvert le service SESALI qui donne l’accès aux professionnels de santé à </a:t>
            </a:r>
            <a:r>
              <a:rPr lang="fr-FR" sz="1400" dirty="0" err="1">
                <a:latin typeface="+mj-lt"/>
              </a:rPr>
              <a:t>MaSanté@UE</a:t>
            </a:r>
            <a:r>
              <a:rPr lang="fr-FR" sz="1400" dirty="0">
                <a:latin typeface="+mj-lt"/>
              </a:rPr>
              <a:t>.</a:t>
            </a:r>
          </a:p>
          <a:p>
            <a:r>
              <a:rPr lang="fr-FR" sz="1400" dirty="0" err="1">
                <a:latin typeface="+mj-lt"/>
              </a:rPr>
              <a:t>MaSante@UE</a:t>
            </a:r>
            <a:r>
              <a:rPr lang="fr-FR" sz="1400" dirty="0">
                <a:latin typeface="+mj-lt"/>
              </a:rPr>
              <a:t> est le futur programme transfrontalier pour la e-santé, dont </a:t>
            </a:r>
            <a:r>
              <a:rPr lang="fr-FR" sz="1400" dirty="0" err="1">
                <a:latin typeface="+mj-lt"/>
              </a:rPr>
              <a:t>Sesali</a:t>
            </a:r>
            <a:r>
              <a:rPr lang="fr-FR" sz="1400" dirty="0">
                <a:latin typeface="+mj-lt"/>
              </a:rPr>
              <a:t> est le premier aboutissement              </a:t>
            </a:r>
            <a:r>
              <a:rPr lang="fr-FR" sz="1400" dirty="0">
                <a:solidFill>
                  <a:srgbClr val="FF0000"/>
                </a:solidFill>
                <a:latin typeface="+mj-lt"/>
              </a:rPr>
              <a:t>https://www.sesali.fr/ncpehfr-gui/index.html</a:t>
            </a:r>
          </a:p>
          <a:p>
            <a:endParaRPr lang="fr-FR" sz="1400" dirty="0">
              <a:latin typeface="+mj-lt"/>
            </a:endParaRPr>
          </a:p>
        </p:txBody>
      </p:sp>
      <p:sp>
        <p:nvSpPr>
          <p:cNvPr id="4" name="Espace réservé du pied de page 3">
            <a:extLst>
              <a:ext uri="{FF2B5EF4-FFF2-40B4-BE49-F238E27FC236}">
                <a16:creationId xmlns:a16="http://schemas.microsoft.com/office/drawing/2014/main" id="{FC612E29-1B33-A74F-A106-FABFB283360E}"/>
              </a:ext>
            </a:extLst>
          </p:cNvPr>
          <p:cNvSpPr>
            <a:spLocks noGrp="1"/>
          </p:cNvSpPr>
          <p:nvPr>
            <p:ph type="ftr" sz="quarter" idx="11"/>
          </p:nvPr>
        </p:nvSpPr>
        <p:spPr/>
        <p:txBody>
          <a:bodyPr/>
          <a:lstStyle/>
          <a:p>
            <a:r>
              <a:rPr lang="fr-FR"/>
              <a:t>cybermoi/s 2024 dr salliot adeline urps</a:t>
            </a:r>
          </a:p>
        </p:txBody>
      </p:sp>
    </p:spTree>
    <p:extLst>
      <p:ext uri="{BB962C8B-B14F-4D97-AF65-F5344CB8AC3E}">
        <p14:creationId xmlns:p14="http://schemas.microsoft.com/office/powerpoint/2010/main" val="1388240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6E8D472-1A0F-50B1-E1B4-26B96BB8960B}"/>
              </a:ext>
            </a:extLst>
          </p:cNvPr>
          <p:cNvSpPr>
            <a:spLocks noGrp="1"/>
          </p:cNvSpPr>
          <p:nvPr>
            <p:ph type="ftr" sz="quarter" idx="11"/>
          </p:nvPr>
        </p:nvSpPr>
        <p:spPr/>
        <p:txBody>
          <a:bodyPr/>
          <a:lstStyle/>
          <a:p>
            <a:r>
              <a:rPr lang="fr-FR"/>
              <a:t>cybermoi/s 2024 dr salliot adeline urps</a:t>
            </a:r>
          </a:p>
        </p:txBody>
      </p:sp>
      <p:pic>
        <p:nvPicPr>
          <p:cNvPr id="8" name="Image 7">
            <a:extLst>
              <a:ext uri="{FF2B5EF4-FFF2-40B4-BE49-F238E27FC236}">
                <a16:creationId xmlns:a16="http://schemas.microsoft.com/office/drawing/2014/main" id="{A83A4C06-0F6B-975D-3DD3-BCAA6CB434B3}"/>
              </a:ext>
            </a:extLst>
          </p:cNvPr>
          <p:cNvPicPr>
            <a:picLocks noChangeAspect="1"/>
          </p:cNvPicPr>
          <p:nvPr/>
        </p:nvPicPr>
        <p:blipFill>
          <a:blip r:embed="rId2"/>
          <a:stretch>
            <a:fillRect/>
          </a:stretch>
        </p:blipFill>
        <p:spPr>
          <a:xfrm>
            <a:off x="677334" y="416720"/>
            <a:ext cx="4886325" cy="3257550"/>
          </a:xfrm>
          <a:prstGeom prst="rect">
            <a:avLst/>
          </a:prstGeom>
        </p:spPr>
      </p:pic>
      <p:pic>
        <p:nvPicPr>
          <p:cNvPr id="14" name="Espace réservé du contenu 13">
            <a:extLst>
              <a:ext uri="{FF2B5EF4-FFF2-40B4-BE49-F238E27FC236}">
                <a16:creationId xmlns:a16="http://schemas.microsoft.com/office/drawing/2014/main" id="{29F82888-9175-B833-E800-3903F4B427F2}"/>
              </a:ext>
            </a:extLst>
          </p:cNvPr>
          <p:cNvPicPr>
            <a:picLocks noGrp="1" noChangeAspect="1"/>
          </p:cNvPicPr>
          <p:nvPr>
            <p:ph idx="1"/>
          </p:nvPr>
        </p:nvPicPr>
        <p:blipFill>
          <a:blip r:embed="rId3"/>
          <a:stretch>
            <a:fillRect/>
          </a:stretch>
        </p:blipFill>
        <p:spPr>
          <a:xfrm>
            <a:off x="5721927" y="2123281"/>
            <a:ext cx="6297612" cy="4433096"/>
          </a:xfrm>
        </p:spPr>
      </p:pic>
    </p:spTree>
    <p:extLst>
      <p:ext uri="{BB962C8B-B14F-4D97-AF65-F5344CB8AC3E}">
        <p14:creationId xmlns:p14="http://schemas.microsoft.com/office/powerpoint/2010/main" val="2723046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96DC57-DE33-D7F6-D0D6-B15D38D4B209}"/>
              </a:ext>
            </a:extLst>
          </p:cNvPr>
          <p:cNvSpPr>
            <a:spLocks noGrp="1"/>
          </p:cNvSpPr>
          <p:nvPr>
            <p:ph type="title"/>
          </p:nvPr>
        </p:nvSpPr>
        <p:spPr>
          <a:xfrm>
            <a:off x="677333" y="609600"/>
            <a:ext cx="8596667" cy="909918"/>
          </a:xfrm>
        </p:spPr>
        <p:txBody>
          <a:bodyPr>
            <a:normAutofit/>
          </a:bodyPr>
          <a:lstStyle/>
          <a:p>
            <a:pPr algn="ctr"/>
            <a:r>
              <a:rPr lang="fr-FR" dirty="0"/>
              <a:t>Cas particuliers des mineurs</a:t>
            </a:r>
          </a:p>
        </p:txBody>
      </p:sp>
      <p:sp>
        <p:nvSpPr>
          <p:cNvPr id="3" name="Espace réservé du contenu 2">
            <a:extLst>
              <a:ext uri="{FF2B5EF4-FFF2-40B4-BE49-F238E27FC236}">
                <a16:creationId xmlns:a16="http://schemas.microsoft.com/office/drawing/2014/main" id="{21973D17-E7DC-EAC3-C728-E038C354438D}"/>
              </a:ext>
            </a:extLst>
          </p:cNvPr>
          <p:cNvSpPr>
            <a:spLocks noGrp="1"/>
          </p:cNvSpPr>
          <p:nvPr>
            <p:ph idx="1"/>
          </p:nvPr>
        </p:nvSpPr>
        <p:spPr>
          <a:xfrm>
            <a:off x="677334" y="1761565"/>
            <a:ext cx="8596668" cy="4279797"/>
          </a:xfrm>
        </p:spPr>
        <p:txBody>
          <a:bodyPr>
            <a:normAutofit/>
          </a:bodyPr>
          <a:lstStyle/>
          <a:p>
            <a:endParaRPr lang="fr-FR" dirty="0"/>
          </a:p>
          <a:p>
            <a:pPr marL="0" indent="0">
              <a:buNone/>
            </a:pPr>
            <a:r>
              <a:rPr lang="fr-FR" sz="2000" dirty="0">
                <a:solidFill>
                  <a:schemeClr val="accent5">
                    <a:lumMod val="75000"/>
                  </a:schemeClr>
                </a:solidFill>
                <a:latin typeface="Georgia" panose="02040502050405020303" pitchFamily="18" charset="0"/>
              </a:rPr>
              <a:t>RGPD- considérant 38</a:t>
            </a:r>
          </a:p>
          <a:p>
            <a:pPr marL="0" indent="0">
              <a:buNone/>
            </a:pPr>
            <a:r>
              <a:rPr lang="fr-FR" sz="2000" dirty="0">
                <a:latin typeface="Georgia" panose="02040502050405020303" pitchFamily="18" charset="0"/>
              </a:rPr>
              <a:t>Les enfants méritent une protection spécifique en ce qui concerne leurs données à caractère personnel parce qu’ils peuvent être moins conscients des risques, des conséquences et des garanties concernées et de leurs droits liés  au traitement des données à caractère personnel.</a:t>
            </a:r>
          </a:p>
          <a:p>
            <a:endParaRPr lang="fr-FR" dirty="0"/>
          </a:p>
          <a:p>
            <a:pPr marL="0" indent="0">
              <a:buNone/>
            </a:pPr>
            <a:endParaRPr lang="fr-FR" sz="1400" dirty="0">
              <a:latin typeface="Georgia" panose="02040502050405020303" pitchFamily="18" charset="0"/>
            </a:endParaRPr>
          </a:p>
          <a:p>
            <a:r>
              <a:rPr lang="fr-FR" dirty="0"/>
              <a:t>Démarche de sécurisation:</a:t>
            </a:r>
          </a:p>
          <a:p>
            <a:pPr lvl="2">
              <a:buFont typeface="Wingdings" panose="05000000000000000000" pitchFamily="2" charset="2"/>
              <a:buChar char="v"/>
            </a:pPr>
            <a:r>
              <a:rPr lang="fr-FR" dirty="0"/>
              <a:t>Principe de minimisation des données</a:t>
            </a:r>
          </a:p>
          <a:p>
            <a:pPr lvl="2">
              <a:buFont typeface="Wingdings" panose="05000000000000000000" pitchFamily="2" charset="2"/>
              <a:buChar char="v"/>
            </a:pPr>
            <a:r>
              <a:rPr lang="fr-FR" dirty="0"/>
              <a:t>Consentement éclairé mineur/ parent</a:t>
            </a:r>
          </a:p>
          <a:p>
            <a:pPr lvl="2">
              <a:buFont typeface="Wingdings" panose="05000000000000000000" pitchFamily="2" charset="2"/>
              <a:buChar char="v"/>
            </a:pPr>
            <a:endParaRPr lang="fr-FR" dirty="0"/>
          </a:p>
          <a:p>
            <a:endParaRPr lang="fr-FR" dirty="0"/>
          </a:p>
        </p:txBody>
      </p:sp>
      <p:sp>
        <p:nvSpPr>
          <p:cNvPr id="4" name="Espace réservé du pied de page 3">
            <a:extLst>
              <a:ext uri="{FF2B5EF4-FFF2-40B4-BE49-F238E27FC236}">
                <a16:creationId xmlns:a16="http://schemas.microsoft.com/office/drawing/2014/main" id="{20065AD3-8B1F-1C2E-6C96-B41F051D62B7}"/>
              </a:ext>
            </a:extLst>
          </p:cNvPr>
          <p:cNvSpPr>
            <a:spLocks noGrp="1"/>
          </p:cNvSpPr>
          <p:nvPr>
            <p:ph type="ftr" sz="quarter" idx="11"/>
          </p:nvPr>
        </p:nvSpPr>
        <p:spPr/>
        <p:txBody>
          <a:bodyPr/>
          <a:lstStyle/>
          <a:p>
            <a:r>
              <a:rPr lang="fr-FR"/>
              <a:t>cybermoi/s 2024 dr salliot adeline urps</a:t>
            </a:r>
          </a:p>
        </p:txBody>
      </p:sp>
      <p:pic>
        <p:nvPicPr>
          <p:cNvPr id="5" name="Image 4">
            <a:extLst>
              <a:ext uri="{FF2B5EF4-FFF2-40B4-BE49-F238E27FC236}">
                <a16:creationId xmlns:a16="http://schemas.microsoft.com/office/drawing/2014/main" id="{5C49C589-0CF9-F575-ED93-A2B38C99DC19}"/>
              </a:ext>
            </a:extLst>
          </p:cNvPr>
          <p:cNvPicPr>
            <a:picLocks noChangeAspect="1"/>
          </p:cNvPicPr>
          <p:nvPr/>
        </p:nvPicPr>
        <p:blipFill>
          <a:blip r:embed="rId2"/>
          <a:stretch>
            <a:fillRect/>
          </a:stretch>
        </p:blipFill>
        <p:spPr>
          <a:xfrm>
            <a:off x="9692423" y="4499223"/>
            <a:ext cx="2499577" cy="2164268"/>
          </a:xfrm>
          <a:prstGeom prst="rect">
            <a:avLst/>
          </a:prstGeom>
        </p:spPr>
      </p:pic>
    </p:spTree>
    <p:extLst>
      <p:ext uri="{BB962C8B-B14F-4D97-AF65-F5344CB8AC3E}">
        <p14:creationId xmlns:p14="http://schemas.microsoft.com/office/powerpoint/2010/main" val="494523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C4A84D-F1CE-84F0-6B5F-E5556430D1C7}"/>
              </a:ext>
            </a:extLst>
          </p:cNvPr>
          <p:cNvSpPr>
            <a:spLocks noGrp="1"/>
          </p:cNvSpPr>
          <p:nvPr>
            <p:ph type="title"/>
          </p:nvPr>
        </p:nvSpPr>
        <p:spPr/>
        <p:txBody>
          <a:bodyPr/>
          <a:lstStyle/>
          <a:p>
            <a:r>
              <a:rPr lang="fr-FR" b="1" dirty="0">
                <a:solidFill>
                  <a:srgbClr val="0070C0"/>
                </a:solidFill>
              </a:rPr>
              <a:t>Résilience</a:t>
            </a:r>
            <a:br>
              <a:rPr lang="fr-FR" dirty="0"/>
            </a:br>
            <a:endParaRPr lang="fr-FR" dirty="0"/>
          </a:p>
        </p:txBody>
      </p:sp>
      <p:sp>
        <p:nvSpPr>
          <p:cNvPr id="3" name="Espace réservé du contenu 2">
            <a:extLst>
              <a:ext uri="{FF2B5EF4-FFF2-40B4-BE49-F238E27FC236}">
                <a16:creationId xmlns:a16="http://schemas.microsoft.com/office/drawing/2014/main" id="{D0FA3881-B669-5E51-6A10-AE08CB77AA55}"/>
              </a:ext>
            </a:extLst>
          </p:cNvPr>
          <p:cNvSpPr>
            <a:spLocks noGrp="1"/>
          </p:cNvSpPr>
          <p:nvPr>
            <p:ph idx="1"/>
          </p:nvPr>
        </p:nvSpPr>
        <p:spPr>
          <a:xfrm>
            <a:off x="677334" y="1510145"/>
            <a:ext cx="8596668" cy="4017819"/>
          </a:xfrm>
        </p:spPr>
        <p:txBody>
          <a:bodyPr>
            <a:normAutofit fontScale="85000" lnSpcReduction="20000"/>
          </a:bodyPr>
          <a:lstStyle/>
          <a:p>
            <a:r>
              <a:rPr lang="fr-FR" dirty="0"/>
              <a:t>Fiches mémo reflexes sur                                              </a:t>
            </a:r>
            <a:r>
              <a:rPr lang="fr-FR" dirty="0">
                <a:solidFill>
                  <a:srgbClr val="0070C0"/>
                </a:solidFill>
              </a:rPr>
              <a:t>cybermalveillance.gouv.fr</a:t>
            </a:r>
          </a:p>
          <a:p>
            <a:r>
              <a:rPr lang="fr-FR" dirty="0"/>
              <a:t>sms frauduleux                                                               </a:t>
            </a:r>
            <a:r>
              <a:rPr lang="fr-FR" dirty="0">
                <a:solidFill>
                  <a:srgbClr val="0070C0"/>
                </a:solidFill>
              </a:rPr>
              <a:t>33 700</a:t>
            </a:r>
          </a:p>
          <a:p>
            <a:r>
              <a:rPr lang="fr-FR" dirty="0"/>
              <a:t> site douteux                                                                 </a:t>
            </a:r>
            <a:r>
              <a:rPr lang="fr-FR" dirty="0">
                <a:solidFill>
                  <a:srgbClr val="0070C0"/>
                </a:solidFill>
              </a:rPr>
              <a:t>phishing-initiative.fr</a:t>
            </a:r>
          </a:p>
          <a:p>
            <a:r>
              <a:rPr lang="fr-FR" dirty="0"/>
              <a:t>Spam mail                                                                     </a:t>
            </a:r>
            <a:r>
              <a:rPr lang="fr-FR" dirty="0">
                <a:solidFill>
                  <a:srgbClr val="0070C0"/>
                </a:solidFill>
              </a:rPr>
              <a:t>signal-spam.fr</a:t>
            </a:r>
          </a:p>
          <a:p>
            <a:r>
              <a:rPr lang="fr-FR" dirty="0"/>
              <a:t>info escroquerie                                                             </a:t>
            </a:r>
            <a:r>
              <a:rPr lang="fr-FR" dirty="0">
                <a:solidFill>
                  <a:srgbClr val="0070C0"/>
                </a:solidFill>
              </a:rPr>
              <a:t>0805 805 817</a:t>
            </a:r>
          </a:p>
          <a:p>
            <a:r>
              <a:rPr lang="fr-FR" dirty="0"/>
              <a:t>Dépôt de plainte sur l’application                                   </a:t>
            </a:r>
            <a:r>
              <a:rPr lang="fr-FR" dirty="0" err="1">
                <a:solidFill>
                  <a:srgbClr val="0070C0"/>
                </a:solidFill>
              </a:rPr>
              <a:t>Masecurité</a:t>
            </a:r>
            <a:endParaRPr lang="fr-FR" dirty="0">
              <a:solidFill>
                <a:srgbClr val="0070C0"/>
              </a:solidFill>
            </a:endParaRPr>
          </a:p>
          <a:p>
            <a:r>
              <a:rPr lang="fr-FR" dirty="0"/>
              <a:t>Demande d’expertise sur cybermalveillance.gouv.fr</a:t>
            </a:r>
          </a:p>
          <a:p>
            <a:r>
              <a:rPr lang="fr-FR" dirty="0"/>
              <a:t>Déclaration d’incidents :</a:t>
            </a:r>
          </a:p>
          <a:p>
            <a:pPr lvl="2">
              <a:buFont typeface="Wingdings" panose="05000000000000000000" pitchFamily="2" charset="2"/>
              <a:buChar char="§"/>
            </a:pPr>
            <a:r>
              <a:rPr lang="fr-FR" dirty="0" err="1"/>
              <a:t>MonespaceNiS</a:t>
            </a:r>
            <a:endParaRPr lang="fr-FR" dirty="0"/>
          </a:p>
          <a:p>
            <a:pPr lvl="2">
              <a:buFont typeface="Wingdings" panose="05000000000000000000" pitchFamily="2" charset="2"/>
              <a:buChar char="§"/>
            </a:pPr>
            <a:r>
              <a:rPr lang="fr-FR" dirty="0"/>
              <a:t>CNIL     santé             Lundi de 9h30 à12h00                    </a:t>
            </a:r>
            <a:r>
              <a:rPr lang="fr-FR" dirty="0">
                <a:solidFill>
                  <a:srgbClr val="0070C0"/>
                </a:solidFill>
              </a:rPr>
              <a:t>01 53 73 22 22</a:t>
            </a:r>
          </a:p>
          <a:p>
            <a:endParaRPr lang="fr-FR" dirty="0"/>
          </a:p>
          <a:p>
            <a:pPr marL="0" indent="0">
              <a:buNone/>
            </a:pPr>
            <a:r>
              <a:rPr lang="fr-FR" sz="3600" b="1" dirty="0">
                <a:solidFill>
                  <a:srgbClr val="0070C0"/>
                </a:solidFill>
              </a:rPr>
              <a:t>Capitalisation</a:t>
            </a:r>
          </a:p>
        </p:txBody>
      </p:sp>
      <p:sp>
        <p:nvSpPr>
          <p:cNvPr id="4" name="Espace réservé du pied de page 3">
            <a:extLst>
              <a:ext uri="{FF2B5EF4-FFF2-40B4-BE49-F238E27FC236}">
                <a16:creationId xmlns:a16="http://schemas.microsoft.com/office/drawing/2014/main" id="{FF3EFFAF-5589-3C9F-A580-5478EB45A186}"/>
              </a:ext>
            </a:extLst>
          </p:cNvPr>
          <p:cNvSpPr>
            <a:spLocks noGrp="1"/>
          </p:cNvSpPr>
          <p:nvPr>
            <p:ph type="ftr" sz="quarter" idx="11"/>
          </p:nvPr>
        </p:nvSpPr>
        <p:spPr/>
        <p:txBody>
          <a:bodyPr/>
          <a:lstStyle/>
          <a:p>
            <a:r>
              <a:rPr lang="fr-FR"/>
              <a:t>cybermoi/s 2024 dr salliot adeline urps</a:t>
            </a:r>
          </a:p>
        </p:txBody>
      </p:sp>
    </p:spTree>
    <p:extLst>
      <p:ext uri="{BB962C8B-B14F-4D97-AF65-F5344CB8AC3E}">
        <p14:creationId xmlns:p14="http://schemas.microsoft.com/office/powerpoint/2010/main" val="2405914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E3CC66-D953-D7BC-EE4E-89A5557AB7D7}"/>
              </a:ext>
            </a:extLst>
          </p:cNvPr>
          <p:cNvSpPr>
            <a:spLocks noGrp="1"/>
          </p:cNvSpPr>
          <p:nvPr>
            <p:ph type="title"/>
          </p:nvPr>
        </p:nvSpPr>
        <p:spPr>
          <a:xfrm>
            <a:off x="677335" y="1931988"/>
            <a:ext cx="8596668" cy="1631483"/>
          </a:xfrm>
        </p:spPr>
        <p:txBody>
          <a:bodyPr/>
          <a:lstStyle/>
          <a:p>
            <a:pPr algn="ctr"/>
            <a:r>
              <a:rPr lang="fr-FR" dirty="0">
                <a:solidFill>
                  <a:schemeClr val="accent2"/>
                </a:solidFill>
                <a:latin typeface="Georgia" panose="02040502050405020303" pitchFamily="18" charset="0"/>
              </a:rPr>
              <a:t>Merci de votre Attention</a:t>
            </a:r>
          </a:p>
        </p:txBody>
      </p:sp>
      <p:sp>
        <p:nvSpPr>
          <p:cNvPr id="4" name="Espace réservé du texte 3">
            <a:extLst>
              <a:ext uri="{FF2B5EF4-FFF2-40B4-BE49-F238E27FC236}">
                <a16:creationId xmlns:a16="http://schemas.microsoft.com/office/drawing/2014/main" id="{995E40EF-ADE7-6496-7D10-27A3C7674619}"/>
              </a:ext>
            </a:extLst>
          </p:cNvPr>
          <p:cNvSpPr>
            <a:spLocks noGrp="1"/>
          </p:cNvSpPr>
          <p:nvPr>
            <p:ph type="body" idx="1"/>
          </p:nvPr>
        </p:nvSpPr>
        <p:spPr/>
        <p:txBody>
          <a:bodyPr/>
          <a:lstStyle/>
          <a:p>
            <a:endParaRPr lang="fr-FR"/>
          </a:p>
        </p:txBody>
      </p:sp>
      <p:sp>
        <p:nvSpPr>
          <p:cNvPr id="2" name="Espace réservé du pied de page 1">
            <a:extLst>
              <a:ext uri="{FF2B5EF4-FFF2-40B4-BE49-F238E27FC236}">
                <a16:creationId xmlns:a16="http://schemas.microsoft.com/office/drawing/2014/main" id="{3BA95E5C-A6DB-515E-BDE6-8701DE5C725F}"/>
              </a:ext>
            </a:extLst>
          </p:cNvPr>
          <p:cNvSpPr>
            <a:spLocks noGrp="1"/>
          </p:cNvSpPr>
          <p:nvPr>
            <p:ph type="ftr" sz="quarter" idx="11"/>
          </p:nvPr>
        </p:nvSpPr>
        <p:spPr/>
        <p:txBody>
          <a:bodyPr/>
          <a:lstStyle/>
          <a:p>
            <a:r>
              <a:rPr lang="fr-FR"/>
              <a:t>cybermoi/s 2024 dr salliot adeline urps</a:t>
            </a:r>
          </a:p>
        </p:txBody>
      </p:sp>
      <p:pic>
        <p:nvPicPr>
          <p:cNvPr id="6" name="Image 5">
            <a:extLst>
              <a:ext uri="{FF2B5EF4-FFF2-40B4-BE49-F238E27FC236}">
                <a16:creationId xmlns:a16="http://schemas.microsoft.com/office/drawing/2014/main" id="{03E11764-94D3-7F21-1A96-AB25FD9DF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9"/>
            <a:ext cx="12192000" cy="6845342"/>
          </a:xfrm>
          <a:prstGeom prst="rect">
            <a:avLst/>
          </a:prstGeom>
        </p:spPr>
      </p:pic>
    </p:spTree>
    <p:extLst>
      <p:ext uri="{BB962C8B-B14F-4D97-AF65-F5344CB8AC3E}">
        <p14:creationId xmlns:p14="http://schemas.microsoft.com/office/powerpoint/2010/main" val="2447904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F4BFF-F6A0-55D8-B9B4-5F70A9C1D424}"/>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3D3A8EDE-9B86-A61E-263B-06C0E8F470D2}"/>
              </a:ext>
            </a:extLst>
          </p:cNvPr>
          <p:cNvSpPr>
            <a:spLocks noGrp="1"/>
          </p:cNvSpPr>
          <p:nvPr>
            <p:ph idx="1"/>
          </p:nvPr>
        </p:nvSpPr>
        <p:spPr/>
        <p:txBody>
          <a:bodyPr/>
          <a:lstStyle/>
          <a:p>
            <a:endParaRPr lang="fr-FR"/>
          </a:p>
        </p:txBody>
      </p:sp>
      <p:sp>
        <p:nvSpPr>
          <p:cNvPr id="4" name="Espace réservé du pied de page 3">
            <a:extLst>
              <a:ext uri="{FF2B5EF4-FFF2-40B4-BE49-F238E27FC236}">
                <a16:creationId xmlns:a16="http://schemas.microsoft.com/office/drawing/2014/main" id="{CFF2C615-B584-28B5-1611-DFB046D30E1D}"/>
              </a:ext>
            </a:extLst>
          </p:cNvPr>
          <p:cNvSpPr>
            <a:spLocks noGrp="1"/>
          </p:cNvSpPr>
          <p:nvPr>
            <p:ph type="ftr" sz="quarter" idx="11"/>
          </p:nvPr>
        </p:nvSpPr>
        <p:spPr/>
        <p:txBody>
          <a:bodyPr/>
          <a:lstStyle/>
          <a:p>
            <a:r>
              <a:rPr lang="fr-FR"/>
              <a:t>cybermoi/s 2024 dr salliot adeline urps</a:t>
            </a:r>
          </a:p>
        </p:txBody>
      </p:sp>
      <p:pic>
        <p:nvPicPr>
          <p:cNvPr id="6" name="Image 5">
            <a:extLst>
              <a:ext uri="{FF2B5EF4-FFF2-40B4-BE49-F238E27FC236}">
                <a16:creationId xmlns:a16="http://schemas.microsoft.com/office/drawing/2014/main" id="{8874131F-C720-79F7-87A3-A2CA85110FCB}"/>
              </a:ext>
            </a:extLst>
          </p:cNvPr>
          <p:cNvPicPr>
            <a:picLocks noChangeAspect="1"/>
          </p:cNvPicPr>
          <p:nvPr/>
        </p:nvPicPr>
        <p:blipFill>
          <a:blip r:embed="rId2"/>
          <a:stretch>
            <a:fillRect/>
          </a:stretch>
        </p:blipFill>
        <p:spPr>
          <a:xfrm>
            <a:off x="677333" y="609600"/>
            <a:ext cx="10450211" cy="5431762"/>
          </a:xfrm>
          <a:prstGeom prst="rect">
            <a:avLst/>
          </a:prstGeom>
        </p:spPr>
      </p:pic>
    </p:spTree>
    <p:extLst>
      <p:ext uri="{BB962C8B-B14F-4D97-AF65-F5344CB8AC3E}">
        <p14:creationId xmlns:p14="http://schemas.microsoft.com/office/powerpoint/2010/main" val="3406940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DE720-9F2D-7365-2BF8-8AE59ED30D5B}"/>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D6B7B6EF-028D-9112-6E3C-36A5EBFEAFCE}"/>
              </a:ext>
            </a:extLst>
          </p:cNvPr>
          <p:cNvSpPr>
            <a:spLocks noGrp="1"/>
          </p:cNvSpPr>
          <p:nvPr>
            <p:ph idx="1"/>
          </p:nvPr>
        </p:nvSpPr>
        <p:spPr/>
        <p:txBody>
          <a:bodyPr/>
          <a:lstStyle/>
          <a:p>
            <a:endParaRPr lang="fr-FR"/>
          </a:p>
        </p:txBody>
      </p:sp>
      <p:sp>
        <p:nvSpPr>
          <p:cNvPr id="4" name="Espace réservé du pied de page 3">
            <a:extLst>
              <a:ext uri="{FF2B5EF4-FFF2-40B4-BE49-F238E27FC236}">
                <a16:creationId xmlns:a16="http://schemas.microsoft.com/office/drawing/2014/main" id="{16B95A29-BEF0-CC86-940E-7ADA741AECAB}"/>
              </a:ext>
            </a:extLst>
          </p:cNvPr>
          <p:cNvSpPr>
            <a:spLocks noGrp="1"/>
          </p:cNvSpPr>
          <p:nvPr>
            <p:ph type="ftr" sz="quarter" idx="11"/>
          </p:nvPr>
        </p:nvSpPr>
        <p:spPr/>
        <p:txBody>
          <a:bodyPr/>
          <a:lstStyle/>
          <a:p>
            <a:r>
              <a:rPr lang="fr-FR"/>
              <a:t>cybermoi/s 2024 dr salliot adeline urps</a:t>
            </a:r>
          </a:p>
        </p:txBody>
      </p:sp>
      <p:pic>
        <p:nvPicPr>
          <p:cNvPr id="6" name="Image 5">
            <a:extLst>
              <a:ext uri="{FF2B5EF4-FFF2-40B4-BE49-F238E27FC236}">
                <a16:creationId xmlns:a16="http://schemas.microsoft.com/office/drawing/2014/main" id="{C0A94AEB-3103-24B9-FF36-E004BB25412A}"/>
              </a:ext>
            </a:extLst>
          </p:cNvPr>
          <p:cNvPicPr>
            <a:picLocks noChangeAspect="1"/>
          </p:cNvPicPr>
          <p:nvPr/>
        </p:nvPicPr>
        <p:blipFill>
          <a:blip r:embed="rId2"/>
          <a:stretch>
            <a:fillRect/>
          </a:stretch>
        </p:blipFill>
        <p:spPr>
          <a:xfrm>
            <a:off x="677334" y="604174"/>
            <a:ext cx="10196992" cy="5437188"/>
          </a:xfrm>
          <a:prstGeom prst="rect">
            <a:avLst/>
          </a:prstGeom>
        </p:spPr>
      </p:pic>
    </p:spTree>
    <p:extLst>
      <p:ext uri="{BB962C8B-B14F-4D97-AF65-F5344CB8AC3E}">
        <p14:creationId xmlns:p14="http://schemas.microsoft.com/office/powerpoint/2010/main" val="4023959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E709FA-EC5D-F6B5-541B-A7067DD17D14}"/>
              </a:ext>
            </a:extLst>
          </p:cNvPr>
          <p:cNvSpPr>
            <a:spLocks noGrp="1"/>
          </p:cNvSpPr>
          <p:nvPr>
            <p:ph type="title"/>
          </p:nvPr>
        </p:nvSpPr>
        <p:spPr/>
        <p:txBody>
          <a:bodyPr>
            <a:normAutofit fontScale="90000"/>
          </a:bodyPr>
          <a:lstStyle/>
          <a:p>
            <a:pPr algn="ctr"/>
            <a:r>
              <a:rPr lang="fr-FR" b="1" dirty="0">
                <a:solidFill>
                  <a:srgbClr val="FF0000"/>
                </a:solidFill>
              </a:rPr>
              <a:t>Le Commandement du ministère de l’Intérieur dans le cyberespace (COMCYBER-MI) lance </a:t>
            </a:r>
            <a:r>
              <a:rPr lang="fr-FR" b="1" dirty="0" err="1">
                <a:solidFill>
                  <a:srgbClr val="FF0000"/>
                </a:solidFill>
              </a:rPr>
              <a:t>SenCy</a:t>
            </a:r>
            <a:r>
              <a:rPr lang="fr-FR" b="1" dirty="0">
                <a:solidFill>
                  <a:srgbClr val="FF0000"/>
                </a:solidFill>
              </a:rPr>
              <a:t>-Crise, en collaboration avec Cybermalveillance.gouv.fr</a:t>
            </a:r>
          </a:p>
        </p:txBody>
      </p:sp>
      <p:sp>
        <p:nvSpPr>
          <p:cNvPr id="3" name="Espace réservé du contenu 2">
            <a:extLst>
              <a:ext uri="{FF2B5EF4-FFF2-40B4-BE49-F238E27FC236}">
                <a16:creationId xmlns:a16="http://schemas.microsoft.com/office/drawing/2014/main" id="{159926AE-F800-AA31-3D1A-BB1DE283F5EA}"/>
              </a:ext>
            </a:extLst>
          </p:cNvPr>
          <p:cNvSpPr>
            <a:spLocks noGrp="1"/>
          </p:cNvSpPr>
          <p:nvPr>
            <p:ph idx="1"/>
          </p:nvPr>
        </p:nvSpPr>
        <p:spPr>
          <a:xfrm>
            <a:off x="677334" y="2867891"/>
            <a:ext cx="8596668" cy="3173471"/>
          </a:xfrm>
        </p:spPr>
        <p:txBody>
          <a:bodyPr/>
          <a:lstStyle/>
          <a:p>
            <a:r>
              <a:rPr lang="fr-FR" dirty="0"/>
              <a:t>En 2023, selon un rapport de l’ANSSI, 43 % des cyberattaques ciblaient les petites entreprises. Les conséquences des cyberattaques peuvent être dévastatrices pouvant conduire jusqu’à la fermeture de la structure.</a:t>
            </a:r>
          </a:p>
          <a:p>
            <a:r>
              <a:rPr lang="fr-FR" dirty="0"/>
              <a:t>Une e-sensibilisation fondée sur les 3 phases de la gestion de crise cyber : L’anticipation, la résilience et la capitalisation</a:t>
            </a:r>
          </a:p>
          <a:p>
            <a:r>
              <a:rPr lang="fr-FR" dirty="0"/>
              <a:t>Référent SSI </a:t>
            </a:r>
          </a:p>
          <a:p>
            <a:pPr marL="800100" lvl="2" indent="0">
              <a:buNone/>
            </a:pPr>
            <a:r>
              <a:rPr lang="fr-FR" dirty="0"/>
              <a:t>MOOC disponible sur :</a:t>
            </a:r>
          </a:p>
          <a:p>
            <a:pPr marL="800100" lvl="2" indent="0">
              <a:buNone/>
            </a:pPr>
            <a:r>
              <a:rPr lang="fr-FR" dirty="0">
                <a:solidFill>
                  <a:srgbClr val="FF0000"/>
                </a:solidFill>
              </a:rPr>
              <a:t>https://www.cybermalveillance.gouv.fr/gestion-de-crise/sency-crise</a:t>
            </a:r>
          </a:p>
        </p:txBody>
      </p:sp>
      <p:sp>
        <p:nvSpPr>
          <p:cNvPr id="4" name="Espace réservé du pied de page 3">
            <a:extLst>
              <a:ext uri="{FF2B5EF4-FFF2-40B4-BE49-F238E27FC236}">
                <a16:creationId xmlns:a16="http://schemas.microsoft.com/office/drawing/2014/main" id="{6FF05A78-1C83-E894-6C24-C7524C3523F7}"/>
              </a:ext>
            </a:extLst>
          </p:cNvPr>
          <p:cNvSpPr>
            <a:spLocks noGrp="1"/>
          </p:cNvSpPr>
          <p:nvPr>
            <p:ph type="ftr" sz="quarter" idx="11"/>
          </p:nvPr>
        </p:nvSpPr>
        <p:spPr/>
        <p:txBody>
          <a:bodyPr/>
          <a:lstStyle/>
          <a:p>
            <a:r>
              <a:rPr lang="fr-FR"/>
              <a:t>cybermoi/s 2024 dr salliot adeline urps</a:t>
            </a:r>
          </a:p>
        </p:txBody>
      </p:sp>
    </p:spTree>
    <p:extLst>
      <p:ext uri="{BB962C8B-B14F-4D97-AF65-F5344CB8AC3E}">
        <p14:creationId xmlns:p14="http://schemas.microsoft.com/office/powerpoint/2010/main" val="3450153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90DBA2-D984-B977-B99D-709C0A528E67}"/>
              </a:ext>
            </a:extLst>
          </p:cNvPr>
          <p:cNvSpPr>
            <a:spLocks noGrp="1"/>
          </p:cNvSpPr>
          <p:nvPr>
            <p:ph type="title"/>
          </p:nvPr>
        </p:nvSpPr>
        <p:spPr>
          <a:xfrm>
            <a:off x="677334" y="451514"/>
            <a:ext cx="8596668" cy="1266452"/>
          </a:xfrm>
        </p:spPr>
        <p:txBody>
          <a:bodyPr>
            <a:normAutofit fontScale="90000"/>
          </a:bodyPr>
          <a:lstStyle/>
          <a:p>
            <a:pPr algn="ctr"/>
            <a:r>
              <a:rPr lang="fr-FR" b="1" dirty="0">
                <a:solidFill>
                  <a:srgbClr val="FF0000"/>
                </a:solidFill>
              </a:rPr>
              <a:t>La Directive nis-2 </a:t>
            </a:r>
            <a:br>
              <a:rPr lang="fr-FR" b="1" dirty="0">
                <a:solidFill>
                  <a:srgbClr val="FF0000"/>
                </a:solidFill>
              </a:rPr>
            </a:br>
            <a:r>
              <a:rPr lang="fr-FR" sz="2700" b="1" dirty="0">
                <a:solidFill>
                  <a:srgbClr val="FF0000"/>
                </a:solidFill>
              </a:rPr>
              <a:t>(sécurité des réseaux et des systèmes d'Information) </a:t>
            </a:r>
          </a:p>
        </p:txBody>
      </p:sp>
      <p:sp>
        <p:nvSpPr>
          <p:cNvPr id="3" name="Espace réservé du contenu 2">
            <a:extLst>
              <a:ext uri="{FF2B5EF4-FFF2-40B4-BE49-F238E27FC236}">
                <a16:creationId xmlns:a16="http://schemas.microsoft.com/office/drawing/2014/main" id="{016BCEAE-FAFE-8CCB-1668-F658A3405C85}"/>
              </a:ext>
            </a:extLst>
          </p:cNvPr>
          <p:cNvSpPr>
            <a:spLocks noGrp="1"/>
          </p:cNvSpPr>
          <p:nvPr>
            <p:ph idx="1"/>
          </p:nvPr>
        </p:nvSpPr>
        <p:spPr>
          <a:xfrm>
            <a:off x="677334" y="1717965"/>
            <a:ext cx="8596668" cy="4323398"/>
          </a:xfrm>
        </p:spPr>
        <p:txBody>
          <a:bodyPr>
            <a:normAutofit lnSpcReduction="10000"/>
          </a:bodyPr>
          <a:lstStyle/>
          <a:p>
            <a:r>
              <a:rPr lang="fr-FR" sz="1600" dirty="0"/>
              <a:t>La directive vise à renforcer le niveau de cybersécurité des tissus économique et administratif des pays membres de l'UE. Elle devrait rentrer en vigueur prochainement.</a:t>
            </a:r>
          </a:p>
          <a:p>
            <a:r>
              <a:rPr lang="fr-FR" sz="1600" dirty="0"/>
              <a:t>L'enjeu est de mieux protéger les réseaux et les systèmes d'information servant à fournir des services essentiels dans les secteurs clés de nos sociétés.</a:t>
            </a:r>
          </a:p>
          <a:p>
            <a:r>
              <a:rPr lang="fr-FR" sz="1600" dirty="0"/>
              <a:t>Chaque entité régulée devra fournir certaines informations à l'ANSSI, mettre en place des mesures de gestion des risques adaptées, et déclarer ses incidents de sécurité. En cas de manquement, des sanctions financières (jusqu'à 2 % du CA mondial) pourront être imposées.</a:t>
            </a:r>
          </a:p>
          <a:p>
            <a:r>
              <a:rPr lang="fr-FR" sz="1600" dirty="0"/>
              <a:t>Pour garantir une proportionnalité de traitement, la directive NIS 2 distingue deux catégories d'entités régulées :</a:t>
            </a:r>
          </a:p>
          <a:p>
            <a:pPr lvl="1"/>
            <a:r>
              <a:rPr lang="fr-FR" sz="1400" b="1" dirty="0"/>
              <a:t> les entités essentielles (santé) </a:t>
            </a:r>
          </a:p>
          <a:p>
            <a:pPr lvl="1"/>
            <a:r>
              <a:rPr lang="fr-FR" sz="1400" b="1" dirty="0"/>
              <a:t>les entités importantes (EI), selon leur taille et leur chiffre d'affaires</a:t>
            </a:r>
            <a:r>
              <a:rPr lang="fr-FR" sz="1400" dirty="0"/>
              <a:t>.</a:t>
            </a:r>
          </a:p>
          <a:p>
            <a:endParaRPr lang="fr-FR" dirty="0"/>
          </a:p>
          <a:p>
            <a:pPr marL="0" indent="0">
              <a:buNone/>
            </a:pPr>
            <a:r>
              <a:rPr lang="fr-FR" dirty="0">
                <a:solidFill>
                  <a:srgbClr val="FF0000"/>
                </a:solidFill>
              </a:rPr>
              <a:t>                                  https://monespacenis2.cyber.gouv.fr/ </a:t>
            </a:r>
          </a:p>
        </p:txBody>
      </p:sp>
      <p:sp>
        <p:nvSpPr>
          <p:cNvPr id="4" name="Espace réservé du pied de page 3">
            <a:extLst>
              <a:ext uri="{FF2B5EF4-FFF2-40B4-BE49-F238E27FC236}">
                <a16:creationId xmlns:a16="http://schemas.microsoft.com/office/drawing/2014/main" id="{89A3B14C-5906-3F14-8496-BB6E10B199FE}"/>
              </a:ext>
            </a:extLst>
          </p:cNvPr>
          <p:cNvSpPr>
            <a:spLocks noGrp="1"/>
          </p:cNvSpPr>
          <p:nvPr>
            <p:ph type="ftr" sz="quarter" idx="11"/>
          </p:nvPr>
        </p:nvSpPr>
        <p:spPr/>
        <p:txBody>
          <a:bodyPr/>
          <a:lstStyle/>
          <a:p>
            <a:r>
              <a:rPr lang="fr-FR"/>
              <a:t>cybermoi/s 2024 dr salliot adeline urps</a:t>
            </a:r>
          </a:p>
        </p:txBody>
      </p:sp>
    </p:spTree>
    <p:extLst>
      <p:ext uri="{BB962C8B-B14F-4D97-AF65-F5344CB8AC3E}">
        <p14:creationId xmlns:p14="http://schemas.microsoft.com/office/powerpoint/2010/main" val="2050614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1C7CDA-91DE-6493-10F7-F160188459C8}"/>
              </a:ext>
            </a:extLst>
          </p:cNvPr>
          <p:cNvSpPr>
            <a:spLocks noGrp="1"/>
          </p:cNvSpPr>
          <p:nvPr>
            <p:ph type="title"/>
          </p:nvPr>
        </p:nvSpPr>
        <p:spPr/>
        <p:txBody>
          <a:bodyPr/>
          <a:lstStyle/>
          <a:p>
            <a:pPr algn="ctr"/>
            <a:r>
              <a:rPr lang="fr-FR" dirty="0"/>
              <a:t>Anticiper les risques</a:t>
            </a:r>
          </a:p>
        </p:txBody>
      </p:sp>
      <p:sp>
        <p:nvSpPr>
          <p:cNvPr id="3" name="Espace réservé du contenu 2">
            <a:extLst>
              <a:ext uri="{FF2B5EF4-FFF2-40B4-BE49-F238E27FC236}">
                <a16:creationId xmlns:a16="http://schemas.microsoft.com/office/drawing/2014/main" id="{7887E0C2-E45B-2188-8C41-FCFFFB430026}"/>
              </a:ext>
            </a:extLst>
          </p:cNvPr>
          <p:cNvSpPr>
            <a:spLocks noGrp="1"/>
          </p:cNvSpPr>
          <p:nvPr>
            <p:ph idx="1"/>
          </p:nvPr>
        </p:nvSpPr>
        <p:spPr>
          <a:xfrm>
            <a:off x="677334" y="1690255"/>
            <a:ext cx="8596668" cy="4351107"/>
          </a:xfrm>
        </p:spPr>
        <p:txBody>
          <a:bodyPr/>
          <a:lstStyle/>
          <a:p>
            <a:r>
              <a:rPr lang="fr-FR" dirty="0"/>
              <a:t>Dématérialisation administrations: Ameli pro, URSAFF, CARDSF</a:t>
            </a:r>
          </a:p>
          <a:p>
            <a:r>
              <a:rPr lang="fr-FR" dirty="0"/>
              <a:t>FSE</a:t>
            </a:r>
          </a:p>
          <a:p>
            <a:r>
              <a:rPr lang="fr-FR" dirty="0"/>
              <a:t>Communication virtuelle: réseaux, site internet, mails,..</a:t>
            </a:r>
          </a:p>
          <a:p>
            <a:r>
              <a:rPr lang="fr-FR" dirty="0"/>
              <a:t>Agenda en ligne</a:t>
            </a:r>
          </a:p>
          <a:p>
            <a:r>
              <a:rPr lang="fr-FR" dirty="0"/>
              <a:t>Application logiciel sur smartphone à destination de nos patients parfois mineurs: surveillance par scan</a:t>
            </a:r>
          </a:p>
          <a:p>
            <a:r>
              <a:rPr lang="fr-FR" dirty="0"/>
              <a:t>Numérisation des flux d’empreinte</a:t>
            </a:r>
          </a:p>
          <a:p>
            <a:r>
              <a:rPr lang="fr-FR" dirty="0"/>
              <a:t>Arrivée de l’intelligence artificielle : courrier, planification,..</a:t>
            </a:r>
          </a:p>
          <a:p>
            <a:r>
              <a:rPr lang="fr-FR" dirty="0"/>
              <a:t>Interaction des sphères pro et privés : </a:t>
            </a:r>
            <a:r>
              <a:rPr lang="fr-FR" dirty="0" err="1"/>
              <a:t>Whatsapp</a:t>
            </a:r>
            <a:r>
              <a:rPr lang="fr-FR" dirty="0"/>
              <a:t>,…</a:t>
            </a:r>
          </a:p>
        </p:txBody>
      </p:sp>
      <p:sp>
        <p:nvSpPr>
          <p:cNvPr id="4" name="Espace réservé du pied de page 3">
            <a:extLst>
              <a:ext uri="{FF2B5EF4-FFF2-40B4-BE49-F238E27FC236}">
                <a16:creationId xmlns:a16="http://schemas.microsoft.com/office/drawing/2014/main" id="{8D9BD87B-3A14-0C77-E609-D04DF9478E74}"/>
              </a:ext>
            </a:extLst>
          </p:cNvPr>
          <p:cNvSpPr>
            <a:spLocks noGrp="1"/>
          </p:cNvSpPr>
          <p:nvPr>
            <p:ph type="ftr" sz="quarter" idx="11"/>
          </p:nvPr>
        </p:nvSpPr>
        <p:spPr/>
        <p:txBody>
          <a:bodyPr/>
          <a:lstStyle/>
          <a:p>
            <a:r>
              <a:rPr lang="fr-FR"/>
              <a:t>cybermoi/s 2024 dr salliot adeline urps</a:t>
            </a:r>
          </a:p>
        </p:txBody>
      </p:sp>
    </p:spTree>
    <p:extLst>
      <p:ext uri="{BB962C8B-B14F-4D97-AF65-F5344CB8AC3E}">
        <p14:creationId xmlns:p14="http://schemas.microsoft.com/office/powerpoint/2010/main" val="1523435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98E770-FE92-F764-0B4B-FACE5484C949}"/>
              </a:ext>
            </a:extLst>
          </p:cNvPr>
          <p:cNvSpPr>
            <a:spLocks noGrp="1"/>
          </p:cNvSpPr>
          <p:nvPr>
            <p:ph type="title"/>
          </p:nvPr>
        </p:nvSpPr>
        <p:spPr>
          <a:xfrm>
            <a:off x="677334" y="609600"/>
            <a:ext cx="3416364" cy="1438153"/>
          </a:xfrm>
        </p:spPr>
        <p:txBody>
          <a:bodyPr>
            <a:noAutofit/>
          </a:bodyPr>
          <a:lstStyle/>
          <a:p>
            <a:r>
              <a:rPr lang="fr-FR" sz="1800" dirty="0">
                <a:solidFill>
                  <a:srgbClr val="FF0000"/>
                </a:solidFill>
              </a:rPr>
              <a:t>33700    sms frauduleux</a:t>
            </a:r>
            <a:br>
              <a:rPr lang="fr-FR" sz="1800" dirty="0">
                <a:solidFill>
                  <a:srgbClr val="FF0000"/>
                </a:solidFill>
              </a:rPr>
            </a:br>
            <a:r>
              <a:rPr lang="fr-FR" sz="1800" dirty="0">
                <a:solidFill>
                  <a:srgbClr val="FF0000"/>
                </a:solidFill>
              </a:rPr>
              <a:t>phishing-initiative.fr</a:t>
            </a:r>
            <a:br>
              <a:rPr lang="fr-FR" sz="1800" dirty="0">
                <a:solidFill>
                  <a:srgbClr val="FF0000"/>
                </a:solidFill>
              </a:rPr>
            </a:br>
            <a:r>
              <a:rPr lang="fr-FR" sz="1800" dirty="0">
                <a:solidFill>
                  <a:srgbClr val="FF0000"/>
                </a:solidFill>
              </a:rPr>
              <a:t>signal-spam.fr</a:t>
            </a:r>
            <a:br>
              <a:rPr lang="fr-FR" sz="1800" dirty="0">
                <a:solidFill>
                  <a:srgbClr val="FF0000"/>
                </a:solidFill>
              </a:rPr>
            </a:br>
            <a:br>
              <a:rPr lang="fr-FR" sz="1800" dirty="0">
                <a:solidFill>
                  <a:srgbClr val="FF0000"/>
                </a:solidFill>
              </a:rPr>
            </a:br>
            <a:r>
              <a:rPr lang="fr-FR" sz="1800" dirty="0">
                <a:solidFill>
                  <a:srgbClr val="FF0000"/>
                </a:solidFill>
              </a:rPr>
              <a:t>0805 805 817</a:t>
            </a:r>
          </a:p>
        </p:txBody>
      </p:sp>
      <p:pic>
        <p:nvPicPr>
          <p:cNvPr id="7" name="Espace réservé du contenu 6">
            <a:extLst>
              <a:ext uri="{FF2B5EF4-FFF2-40B4-BE49-F238E27FC236}">
                <a16:creationId xmlns:a16="http://schemas.microsoft.com/office/drawing/2014/main" id="{72B4705A-147F-9C3F-8919-BC78F348A3B9}"/>
              </a:ext>
            </a:extLst>
          </p:cNvPr>
          <p:cNvPicPr>
            <a:picLocks noGrp="1" noChangeAspect="1"/>
          </p:cNvPicPr>
          <p:nvPr>
            <p:ph idx="1"/>
          </p:nvPr>
        </p:nvPicPr>
        <p:blipFill>
          <a:blip r:embed="rId2"/>
          <a:stretch>
            <a:fillRect/>
          </a:stretch>
        </p:blipFill>
        <p:spPr>
          <a:xfrm>
            <a:off x="677334" y="3309642"/>
            <a:ext cx="2499577" cy="2164268"/>
          </a:xfrm>
          <a:prstGeom prst="rect">
            <a:avLst/>
          </a:prstGeom>
        </p:spPr>
      </p:pic>
      <p:sp>
        <p:nvSpPr>
          <p:cNvPr id="4" name="Espace réservé du pied de page 3">
            <a:extLst>
              <a:ext uri="{FF2B5EF4-FFF2-40B4-BE49-F238E27FC236}">
                <a16:creationId xmlns:a16="http://schemas.microsoft.com/office/drawing/2014/main" id="{36B45D50-95B3-292F-F062-1C69205C4654}"/>
              </a:ext>
            </a:extLst>
          </p:cNvPr>
          <p:cNvSpPr>
            <a:spLocks noGrp="1"/>
          </p:cNvSpPr>
          <p:nvPr>
            <p:ph type="ftr" sz="quarter" idx="11"/>
          </p:nvPr>
        </p:nvSpPr>
        <p:spPr/>
        <p:txBody>
          <a:bodyPr/>
          <a:lstStyle/>
          <a:p>
            <a:r>
              <a:rPr lang="fr-FR"/>
              <a:t>cybermoi/s 2024 dr salliot adeline urps</a:t>
            </a:r>
          </a:p>
        </p:txBody>
      </p:sp>
      <p:pic>
        <p:nvPicPr>
          <p:cNvPr id="6" name="Image 5">
            <a:extLst>
              <a:ext uri="{FF2B5EF4-FFF2-40B4-BE49-F238E27FC236}">
                <a16:creationId xmlns:a16="http://schemas.microsoft.com/office/drawing/2014/main" id="{136D3698-F60A-5AE9-3718-C83C3B9B3BF5}"/>
              </a:ext>
            </a:extLst>
          </p:cNvPr>
          <p:cNvPicPr>
            <a:picLocks noChangeAspect="1"/>
          </p:cNvPicPr>
          <p:nvPr/>
        </p:nvPicPr>
        <p:blipFill>
          <a:blip r:embed="rId3"/>
          <a:stretch>
            <a:fillRect/>
          </a:stretch>
        </p:blipFill>
        <p:spPr>
          <a:xfrm>
            <a:off x="4467370" y="138546"/>
            <a:ext cx="6297611" cy="6567054"/>
          </a:xfrm>
          <a:prstGeom prst="rect">
            <a:avLst/>
          </a:prstGeom>
        </p:spPr>
      </p:pic>
    </p:spTree>
    <p:extLst>
      <p:ext uri="{BB962C8B-B14F-4D97-AF65-F5344CB8AC3E}">
        <p14:creationId xmlns:p14="http://schemas.microsoft.com/office/powerpoint/2010/main" val="375005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7BA4229A-4B4F-A111-EE54-8B8E84E4979D}"/>
              </a:ext>
            </a:extLst>
          </p:cNvPr>
          <p:cNvSpPr>
            <a:spLocks noGrp="1"/>
          </p:cNvSpPr>
          <p:nvPr>
            <p:ph type="ftr" sz="quarter" idx="11"/>
          </p:nvPr>
        </p:nvSpPr>
        <p:spPr/>
        <p:txBody>
          <a:bodyPr/>
          <a:lstStyle/>
          <a:p>
            <a:r>
              <a:rPr lang="fr-FR"/>
              <a:t>cybermoi/s 2024 dr salliot adeline urps</a:t>
            </a:r>
          </a:p>
        </p:txBody>
      </p:sp>
      <p:pic>
        <p:nvPicPr>
          <p:cNvPr id="6" name="Image 5">
            <a:extLst>
              <a:ext uri="{FF2B5EF4-FFF2-40B4-BE49-F238E27FC236}">
                <a16:creationId xmlns:a16="http://schemas.microsoft.com/office/drawing/2014/main" id="{96B055F2-5EBF-F289-1601-815CDA8FF8C2}"/>
              </a:ext>
            </a:extLst>
          </p:cNvPr>
          <p:cNvPicPr>
            <a:picLocks noChangeAspect="1"/>
          </p:cNvPicPr>
          <p:nvPr/>
        </p:nvPicPr>
        <p:blipFill>
          <a:blip r:embed="rId2"/>
          <a:stretch>
            <a:fillRect/>
          </a:stretch>
        </p:blipFill>
        <p:spPr>
          <a:xfrm rot="20888332">
            <a:off x="311683" y="351463"/>
            <a:ext cx="2971800" cy="1676400"/>
          </a:xfrm>
          <a:prstGeom prst="rect">
            <a:avLst/>
          </a:prstGeom>
        </p:spPr>
      </p:pic>
      <p:pic>
        <p:nvPicPr>
          <p:cNvPr id="8" name="Image 7">
            <a:extLst>
              <a:ext uri="{FF2B5EF4-FFF2-40B4-BE49-F238E27FC236}">
                <a16:creationId xmlns:a16="http://schemas.microsoft.com/office/drawing/2014/main" id="{8607EC86-EA65-9360-E109-64CBBCDF271F}"/>
              </a:ext>
            </a:extLst>
          </p:cNvPr>
          <p:cNvPicPr>
            <a:picLocks noChangeAspect="1"/>
          </p:cNvPicPr>
          <p:nvPr/>
        </p:nvPicPr>
        <p:blipFill>
          <a:blip r:embed="rId3"/>
          <a:stretch>
            <a:fillRect/>
          </a:stretch>
        </p:blipFill>
        <p:spPr>
          <a:xfrm rot="268193">
            <a:off x="8912355" y="248013"/>
            <a:ext cx="2611196" cy="3807396"/>
          </a:xfrm>
          <a:prstGeom prst="rect">
            <a:avLst/>
          </a:prstGeom>
        </p:spPr>
      </p:pic>
      <p:pic>
        <p:nvPicPr>
          <p:cNvPr id="10" name="Image 9">
            <a:extLst>
              <a:ext uri="{FF2B5EF4-FFF2-40B4-BE49-F238E27FC236}">
                <a16:creationId xmlns:a16="http://schemas.microsoft.com/office/drawing/2014/main" id="{81DD194D-6CA2-684A-7950-1FE7493A5780}"/>
              </a:ext>
            </a:extLst>
          </p:cNvPr>
          <p:cNvPicPr>
            <a:picLocks noChangeAspect="1"/>
          </p:cNvPicPr>
          <p:nvPr/>
        </p:nvPicPr>
        <p:blipFill>
          <a:blip r:embed="rId4"/>
          <a:stretch>
            <a:fillRect/>
          </a:stretch>
        </p:blipFill>
        <p:spPr>
          <a:xfrm>
            <a:off x="5444161" y="322084"/>
            <a:ext cx="2762498" cy="4938266"/>
          </a:xfrm>
          <a:prstGeom prst="rect">
            <a:avLst/>
          </a:prstGeom>
        </p:spPr>
      </p:pic>
      <p:pic>
        <p:nvPicPr>
          <p:cNvPr id="13" name="Image 12">
            <a:extLst>
              <a:ext uri="{FF2B5EF4-FFF2-40B4-BE49-F238E27FC236}">
                <a16:creationId xmlns:a16="http://schemas.microsoft.com/office/drawing/2014/main" id="{D597721F-8665-4E91-BFDC-16DCD2982A3B}"/>
              </a:ext>
            </a:extLst>
          </p:cNvPr>
          <p:cNvPicPr>
            <a:picLocks noChangeAspect="1"/>
          </p:cNvPicPr>
          <p:nvPr/>
        </p:nvPicPr>
        <p:blipFill>
          <a:blip r:embed="rId5"/>
          <a:stretch>
            <a:fillRect/>
          </a:stretch>
        </p:blipFill>
        <p:spPr>
          <a:xfrm>
            <a:off x="2917998" y="1520761"/>
            <a:ext cx="2499577" cy="2164268"/>
          </a:xfrm>
          <a:prstGeom prst="rect">
            <a:avLst/>
          </a:prstGeom>
        </p:spPr>
      </p:pic>
      <p:pic>
        <p:nvPicPr>
          <p:cNvPr id="17" name="Espace réservé du contenu 16">
            <a:extLst>
              <a:ext uri="{FF2B5EF4-FFF2-40B4-BE49-F238E27FC236}">
                <a16:creationId xmlns:a16="http://schemas.microsoft.com/office/drawing/2014/main" id="{3CF82DAC-DF16-851C-25D4-781EEEB572AB}"/>
              </a:ext>
            </a:extLst>
          </p:cNvPr>
          <p:cNvPicPr>
            <a:picLocks noGrp="1" noChangeAspect="1"/>
          </p:cNvPicPr>
          <p:nvPr>
            <p:ph idx="1"/>
          </p:nvPr>
        </p:nvPicPr>
        <p:blipFill>
          <a:blip r:embed="rId6"/>
          <a:stretch>
            <a:fillRect/>
          </a:stretch>
        </p:blipFill>
        <p:spPr>
          <a:xfrm>
            <a:off x="368596" y="3831600"/>
            <a:ext cx="4476750" cy="1428750"/>
          </a:xfrm>
        </p:spPr>
      </p:pic>
      <p:pic>
        <p:nvPicPr>
          <p:cNvPr id="19" name="Image 18">
            <a:extLst>
              <a:ext uri="{FF2B5EF4-FFF2-40B4-BE49-F238E27FC236}">
                <a16:creationId xmlns:a16="http://schemas.microsoft.com/office/drawing/2014/main" id="{36207A43-3159-6194-75A2-94D41F1CA136}"/>
              </a:ext>
            </a:extLst>
          </p:cNvPr>
          <p:cNvPicPr>
            <a:picLocks noChangeAspect="1"/>
          </p:cNvPicPr>
          <p:nvPr/>
        </p:nvPicPr>
        <p:blipFill>
          <a:blip r:embed="rId7"/>
          <a:stretch>
            <a:fillRect/>
          </a:stretch>
        </p:blipFill>
        <p:spPr>
          <a:xfrm>
            <a:off x="3590492" y="5547866"/>
            <a:ext cx="7781925" cy="1171575"/>
          </a:xfrm>
          <a:prstGeom prst="rect">
            <a:avLst/>
          </a:prstGeom>
        </p:spPr>
      </p:pic>
    </p:spTree>
    <p:extLst>
      <p:ext uri="{BB962C8B-B14F-4D97-AF65-F5344CB8AC3E}">
        <p14:creationId xmlns:p14="http://schemas.microsoft.com/office/powerpoint/2010/main" val="2259376950"/>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2341</TotalTime>
  <Words>1900</Words>
  <Application>Microsoft Office PowerPoint</Application>
  <PresentationFormat>Grand écran</PresentationFormat>
  <Paragraphs>185</Paragraphs>
  <Slides>29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29</vt:i4>
      </vt:variant>
    </vt:vector>
  </HeadingPairs>
  <TitlesOfParts>
    <vt:vector size="37" baseType="lpstr">
      <vt:lpstr>Arial</vt:lpstr>
      <vt:lpstr>Calibri</vt:lpstr>
      <vt:lpstr>Georgia</vt:lpstr>
      <vt:lpstr>Roboto</vt:lpstr>
      <vt:lpstr>Trebuchet MS</vt:lpstr>
      <vt:lpstr>Wingdings</vt:lpstr>
      <vt:lpstr>Wingdings 3</vt:lpstr>
      <vt:lpstr>Facette</vt:lpstr>
      <vt:lpstr>Présentation PowerPoint</vt:lpstr>
      <vt:lpstr>Présentation PowerPoint</vt:lpstr>
      <vt:lpstr>Présentation PowerPoint</vt:lpstr>
      <vt:lpstr>Présentation PowerPoint</vt:lpstr>
      <vt:lpstr>Le Commandement du ministère de l’Intérieur dans le cyberespace (COMCYBER-MI) lance SenCy-Crise, en collaboration avec Cybermalveillance.gouv.fr</vt:lpstr>
      <vt:lpstr>La Directive nis-2  (sécurité des réseaux et des systèmes d'Information) </vt:lpstr>
      <vt:lpstr>Anticiper les risques</vt:lpstr>
      <vt:lpstr>33700    sms frauduleux phishing-initiative.fr signal-spam.fr  0805 805 817</vt:lpstr>
      <vt:lpstr>Présentation PowerPoint</vt:lpstr>
      <vt:lpstr>Cybermalveillance.gouv.fr</vt:lpstr>
      <vt:lpstr>Cybermalveillance.gouv.fr</vt:lpstr>
      <vt:lpstr>Cybermalveillance.gouv.fr</vt:lpstr>
      <vt:lpstr>Cybermalveillance.gouv.fr</vt:lpstr>
      <vt:lpstr>Cybermalveillance.gouv.fr</vt:lpstr>
      <vt:lpstr>Lancement de la Mallette Cyber pour favoriser l’inclusion numérique</vt:lpstr>
      <vt:lpstr>Présentation PowerPoint</vt:lpstr>
      <vt:lpstr>Sécurité   une obligation qui pèse sur le responsable de traitement et le sous-traitant</vt:lpstr>
      <vt:lpstr>Mesures Physiques à adapter aux risques</vt:lpstr>
      <vt:lpstr>Mesures organisationnelles</vt:lpstr>
      <vt:lpstr>Présentation PowerPoint</vt:lpstr>
      <vt:lpstr>Hygiène informatique : supports fixes et mobiles  </vt:lpstr>
      <vt:lpstr>Exemple de divulgation par négligence </vt:lpstr>
      <vt:lpstr>La charte informatique</vt:lpstr>
      <vt:lpstr>Privilégier Ms santé et Monsisra</vt:lpstr>
      <vt:lpstr>Espace européen des données de santé (EEDS)</vt:lpstr>
      <vt:lpstr>Présentation PowerPoint</vt:lpstr>
      <vt:lpstr>Cas particuliers des mineurs</vt:lpstr>
      <vt:lpstr>Résilience </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8 règles d’or</dc:title>
  <dc:creator>GERALD MARION</dc:creator>
  <cp:lastModifiedBy>Romane BRAVARD</cp:lastModifiedBy>
  <cp:revision>54</cp:revision>
  <dcterms:created xsi:type="dcterms:W3CDTF">2023-05-01T08:34:44Z</dcterms:created>
  <dcterms:modified xsi:type="dcterms:W3CDTF">2024-09-24T13:20:37Z</dcterms:modified>
</cp:coreProperties>
</file>